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com"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2" r:id="rId1"/>
  </p:sldMasterIdLst>
  <p:notesMasterIdLst>
    <p:notesMasterId r:id="rId32"/>
  </p:notesMasterIdLst>
  <p:sldIdLst>
    <p:sldId id="256" r:id="rId2"/>
    <p:sldId id="304" r:id="rId3"/>
    <p:sldId id="271" r:id="rId4"/>
    <p:sldId id="261" r:id="rId5"/>
    <p:sldId id="282" r:id="rId6"/>
    <p:sldId id="289" r:id="rId7"/>
    <p:sldId id="296" r:id="rId8"/>
    <p:sldId id="290" r:id="rId9"/>
    <p:sldId id="298" r:id="rId10"/>
    <p:sldId id="260" r:id="rId11"/>
    <p:sldId id="300" r:id="rId12"/>
    <p:sldId id="274" r:id="rId13"/>
    <p:sldId id="291" r:id="rId14"/>
    <p:sldId id="275" r:id="rId15"/>
    <p:sldId id="269" r:id="rId16"/>
    <p:sldId id="284" r:id="rId17"/>
    <p:sldId id="283" r:id="rId18"/>
    <p:sldId id="285" r:id="rId19"/>
    <p:sldId id="286" r:id="rId20"/>
    <p:sldId id="293" r:id="rId21"/>
    <p:sldId id="294" r:id="rId22"/>
    <p:sldId id="295" r:id="rId23"/>
    <p:sldId id="299" r:id="rId24"/>
    <p:sldId id="276" r:id="rId25"/>
    <p:sldId id="303" r:id="rId26"/>
    <p:sldId id="277" r:id="rId27"/>
    <p:sldId id="278" r:id="rId28"/>
    <p:sldId id="279" r:id="rId29"/>
    <p:sldId id="280" r:id="rId30"/>
    <p:sldId id="305" r:id="rId31"/>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77913" autoAdjust="0"/>
  </p:normalViewPr>
  <p:slideViewPr>
    <p:cSldViewPr snapToGrid="0">
      <p:cViewPr varScale="1">
        <p:scale>
          <a:sx n="86" d="100"/>
          <a:sy n="86" d="100"/>
        </p:scale>
        <p:origin x="840" y="84"/>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CD2B86-F635-48F9-9320-9740D32A12E1}" type="datetimeFigureOut">
              <a:rPr lang="en-US" smtClean="0"/>
              <a:t>10/19/2018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7A41B3-3677-470D-BD08-00565E41B461}" type="slidenum">
              <a:rPr lang="en-US" smtClean="0"/>
              <a:t>‹#›</a:t>
            </a:fld>
            <a:endParaRPr lang="en-US"/>
          </a:p>
        </p:txBody>
      </p:sp>
    </p:spTree>
    <p:extLst>
      <p:ext uri="{BB962C8B-B14F-4D97-AF65-F5344CB8AC3E}">
        <p14:creationId xmlns:p14="http://schemas.microsoft.com/office/powerpoint/2010/main" val="1499890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Since 9/11/2001, more than 2 million American service members have deployed to Iraq and Afghanistan in support of Operations Iraqi Freedom, Enduring Freedom, and New Dawn. </a:t>
            </a:r>
          </a:p>
          <a:p>
            <a:r>
              <a:rPr lang="en-US" dirty="0"/>
              <a:t>In the VA, Traumatic Brain Injury (TBI) has become a major focus as service members transition to veteran status.  Nearly 20% of all combat Veterans have sustained a TBI, most of them mild, in severity.</a:t>
            </a:r>
          </a:p>
          <a:p>
            <a:endParaRPr lang="en-US" dirty="0"/>
          </a:p>
        </p:txBody>
      </p:sp>
      <p:sp>
        <p:nvSpPr>
          <p:cNvPr id="4" name="Slide Number Placeholder 3"/>
          <p:cNvSpPr>
            <a:spLocks noGrp="1"/>
          </p:cNvSpPr>
          <p:nvPr>
            <p:ph type="sldNum" sz="quarter" idx="10"/>
          </p:nvPr>
        </p:nvSpPr>
        <p:spPr/>
        <p:txBody>
          <a:bodyPr/>
          <a:lstStyle/>
          <a:p>
            <a:fld id="{B87A41B3-3677-470D-BD08-00565E41B461}" type="slidenum">
              <a:rPr lang="en-US" smtClean="0"/>
              <a:t>1</a:t>
            </a:fld>
            <a:endParaRPr lang="en-US"/>
          </a:p>
        </p:txBody>
      </p:sp>
    </p:spTree>
    <p:extLst>
      <p:ext uri="{BB962C8B-B14F-4D97-AF65-F5344CB8AC3E}">
        <p14:creationId xmlns:p14="http://schemas.microsoft.com/office/powerpoint/2010/main" val="2868841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A41B3-3677-470D-BD08-00565E41B461}" type="slidenum">
              <a:rPr lang="en-US" smtClean="0"/>
              <a:t>11</a:t>
            </a:fld>
            <a:endParaRPr lang="en-US"/>
          </a:p>
        </p:txBody>
      </p:sp>
    </p:spTree>
    <p:extLst>
      <p:ext uri="{BB962C8B-B14F-4D97-AF65-F5344CB8AC3E}">
        <p14:creationId xmlns:p14="http://schemas.microsoft.com/office/powerpoint/2010/main" val="3885236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F4778035-7A2A-426A-AB0A-DB09E4FD515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596DDEEA-AAEA-4969-843C-E1E46F73CD0F}" type="slidenum">
              <a:rPr lang="en-US" altLang="en-US"/>
              <a:pPr/>
              <a:t>12</a:t>
            </a:fld>
            <a:endParaRPr lang="en-US" altLang="en-US"/>
          </a:p>
        </p:txBody>
      </p:sp>
      <p:sp>
        <p:nvSpPr>
          <p:cNvPr id="96259" name="Rectangle 2">
            <a:extLst>
              <a:ext uri="{FF2B5EF4-FFF2-40B4-BE49-F238E27FC236}">
                <a16:creationId xmlns:a16="http://schemas.microsoft.com/office/drawing/2014/main" id="{FDFD45AA-AE0C-4EDF-B5B6-A97BC94C52C4}"/>
              </a:ext>
            </a:extLst>
          </p:cNvPr>
          <p:cNvSpPr>
            <a:spLocks noGrp="1" noRot="1" noChangeAspect="1" noChangeArrowheads="1" noTextEdit="1"/>
          </p:cNvSpPr>
          <p:nvPr>
            <p:ph type="sldImg"/>
          </p:nvPr>
        </p:nvSpPr>
        <p:spPr>
          <a:ln/>
        </p:spPr>
      </p:sp>
      <p:sp>
        <p:nvSpPr>
          <p:cNvPr id="96260" name="Rectangle 3">
            <a:extLst>
              <a:ext uri="{FF2B5EF4-FFF2-40B4-BE49-F238E27FC236}">
                <a16:creationId xmlns:a16="http://schemas.microsoft.com/office/drawing/2014/main" id="{777467B7-A9BF-48C6-83ED-243039019F45}"/>
              </a:ext>
            </a:extLst>
          </p:cNvPr>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BEFORE: There is not only improvement in cognitive functioning within a few weeks following a mild TBI, but there are improvements in other TBI symptoms. </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Headache is the symptom that tends to linger the longest and to be most problematic in terms of clinical management</a:t>
            </a:r>
          </a:p>
        </p:txBody>
      </p:sp>
    </p:spTree>
    <p:extLst>
      <p:ext uri="{BB962C8B-B14F-4D97-AF65-F5344CB8AC3E}">
        <p14:creationId xmlns:p14="http://schemas.microsoft.com/office/powerpoint/2010/main" val="3913005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E4BAC9F2-A699-4E98-AF16-767B16757A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7BE2F6CA-82DE-4CC2-BEAA-AD9370A53684}" type="slidenum">
              <a:rPr lang="en-US" altLang="en-US"/>
              <a:pPr/>
              <a:t>14</a:t>
            </a:fld>
            <a:endParaRPr lang="en-US" altLang="en-US"/>
          </a:p>
        </p:txBody>
      </p:sp>
      <p:sp>
        <p:nvSpPr>
          <p:cNvPr id="97283" name="Rectangle 2">
            <a:extLst>
              <a:ext uri="{FF2B5EF4-FFF2-40B4-BE49-F238E27FC236}">
                <a16:creationId xmlns:a16="http://schemas.microsoft.com/office/drawing/2014/main" id="{71C67A6C-DC57-4AE0-A2BD-BB1CC93FD554}"/>
              </a:ext>
            </a:extLst>
          </p:cNvPr>
          <p:cNvSpPr>
            <a:spLocks noGrp="1" noRot="1" noChangeAspect="1" noChangeArrowheads="1" noTextEdit="1"/>
          </p:cNvSpPr>
          <p:nvPr>
            <p:ph type="sldImg"/>
          </p:nvPr>
        </p:nvSpPr>
        <p:spPr>
          <a:ln/>
        </p:spPr>
      </p:sp>
      <p:sp>
        <p:nvSpPr>
          <p:cNvPr id="97284" name="Rectangle 3">
            <a:extLst>
              <a:ext uri="{FF2B5EF4-FFF2-40B4-BE49-F238E27FC236}">
                <a16:creationId xmlns:a16="http://schemas.microsoft.com/office/drawing/2014/main" id="{55F6FF8A-3F44-478A-A52D-B857312F652E}"/>
              </a:ext>
            </a:extLst>
          </p:cNvPr>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BEFORE: There are several factors that can interfere with the “typical” recovery trajectory from </a:t>
            </a:r>
            <a:r>
              <a:rPr lang="en-US" altLang="en-US" dirty="0" err="1">
                <a:latin typeface="Arial" panose="020B0604020202020204" pitchFamily="34" charset="0"/>
              </a:rPr>
              <a:t>mTBI</a:t>
            </a:r>
            <a:r>
              <a:rPr lang="en-US" altLang="en-US" dirty="0">
                <a:latin typeface="Arial" panose="020B0604020202020204" pitchFamily="34" charset="0"/>
              </a:rPr>
              <a:t>…..and these are quite common in our setting at the VA. </a:t>
            </a:r>
          </a:p>
          <a:p>
            <a:pPr eaLnBrk="1" hangingPunct="1"/>
            <a:endParaRPr lang="en-US" altLang="en-US"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AFTER: There is strong empirical evidence to show that expectations exert a powerful effect on the persistence of symptoms after concussion.</a:t>
            </a: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821006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E2B5519F-3F9F-4CF4-9EAF-0E3DDD904EAA}" type="slidenum">
              <a:rPr lang="en-US" sz="1200">
                <a:latin typeface="Calibri" pitchFamily="34" charset="0"/>
              </a:rPr>
              <a:pPr algn="r"/>
              <a:t>15</a:t>
            </a:fld>
            <a:endParaRPr lang="en-US" sz="1200">
              <a:latin typeface="Calibri" pitchFamily="34" charset="0"/>
            </a:endParaRPr>
          </a:p>
        </p:txBody>
      </p:sp>
      <p:sp>
        <p:nvSpPr>
          <p:cNvPr id="57347" name="Rectangle 2"/>
          <p:cNvSpPr>
            <a:spLocks noGrp="1" noRot="1" noChangeAspect="1" noChangeArrowheads="1" noTextEdit="1"/>
          </p:cNvSpPr>
          <p:nvPr>
            <p:ph type="sldImg"/>
          </p:nvPr>
        </p:nvSpPr>
        <p:spPr>
          <a:xfrm>
            <a:off x="385763" y="688975"/>
            <a:ext cx="6086475" cy="3424238"/>
          </a:xfrm>
          <a:ln/>
        </p:spPr>
      </p:sp>
      <p:sp>
        <p:nvSpPr>
          <p:cNvPr id="57348" name="Rectangle 3"/>
          <p:cNvSpPr>
            <a:spLocks noGrp="1" noChangeArrowheads="1"/>
          </p:cNvSpPr>
          <p:nvPr>
            <p:ph type="body" idx="1"/>
          </p:nvPr>
        </p:nvSpPr>
        <p:spPr>
          <a:xfrm>
            <a:off x="914400" y="4343400"/>
            <a:ext cx="5029200" cy="4114800"/>
          </a:xfrm>
          <a:noFill/>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a:t>DURING: In the context of an individual who experienced a blast exposure and who has diagnoses of both </a:t>
            </a:r>
            <a:r>
              <a:rPr lang="en-US" dirty="0" err="1"/>
              <a:t>mTBI</a:t>
            </a:r>
            <a:r>
              <a:rPr lang="en-US" dirty="0"/>
              <a:t> and PTSD, it is very difficult to attribute certain symptoms to one diagnosis or the other.  The symptoms in red are specific to PTSD and the symptoms in blue are specific to TBI; however, the symptoms in purple, in the middle of the two circles, are seen in both disorders.  </a:t>
            </a:r>
          </a:p>
          <a:p>
            <a:pPr>
              <a:spcBef>
                <a:spcPct val="0"/>
              </a:spcBef>
            </a:pPr>
            <a:endParaRPr lang="en-US" dirty="0"/>
          </a:p>
          <a:p>
            <a:pPr>
              <a:spcBef>
                <a:spcPct val="0"/>
              </a:spcBef>
            </a:pPr>
            <a:r>
              <a:rPr lang="en-US" dirty="0"/>
              <a:t>The cognitive deficits include attention and memory problems, slowness in thinking, and difficulty with high-level executive functions, such as organization/problem solving.  There are also mood changes, such as irritability, anger, anxiety, and depression, as well as sleep dysfunction and resulting fatigue.  </a:t>
            </a:r>
          </a:p>
          <a:p>
            <a:pPr>
              <a:spcBef>
                <a:spcPct val="0"/>
              </a:spcBef>
            </a:pPr>
            <a:endParaRPr lang="en-US" dirty="0"/>
          </a:p>
          <a:p>
            <a:pPr>
              <a:spcBef>
                <a:spcPct val="0"/>
              </a:spcBef>
            </a:pPr>
            <a:endParaRPr lang="en-US" dirty="0"/>
          </a:p>
        </p:txBody>
      </p:sp>
    </p:spTree>
    <p:extLst>
      <p:ext uri="{BB962C8B-B14F-4D97-AF65-F5344CB8AC3E}">
        <p14:creationId xmlns:p14="http://schemas.microsoft.com/office/powerpoint/2010/main" val="4203608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BEFORE: The term “polytrauma” has been introduced to encompass injuries to more than one physical region or organ system that result in physical, cognitive, psychological, or psychosocial impairments and functional disability. </a:t>
            </a:r>
          </a:p>
          <a:p>
            <a:r>
              <a:rPr lang="en-US" dirty="0"/>
              <a:t>Due to the severity and complexity of their injuries, Veterans and Service Members with polytrauma require a high level of integration and coordination of clinical care and other support services</a:t>
            </a:r>
          </a:p>
        </p:txBody>
      </p:sp>
      <p:sp>
        <p:nvSpPr>
          <p:cNvPr id="4" name="Slide Number Placeholder 3"/>
          <p:cNvSpPr>
            <a:spLocks noGrp="1"/>
          </p:cNvSpPr>
          <p:nvPr>
            <p:ph type="sldNum" sz="quarter" idx="10"/>
          </p:nvPr>
        </p:nvSpPr>
        <p:spPr/>
        <p:txBody>
          <a:bodyPr/>
          <a:lstStyle/>
          <a:p>
            <a:fld id="{B87A41B3-3677-470D-BD08-00565E41B461}" type="slidenum">
              <a:rPr lang="en-US" smtClean="0"/>
              <a:t>16</a:t>
            </a:fld>
            <a:endParaRPr lang="en-US"/>
          </a:p>
        </p:txBody>
      </p:sp>
    </p:spTree>
    <p:extLst>
      <p:ext uri="{BB962C8B-B14F-4D97-AF65-F5344CB8AC3E}">
        <p14:creationId xmlns:p14="http://schemas.microsoft.com/office/powerpoint/2010/main" val="2435624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BEFORE: In 2007, VA implemented mandatory TBI screening for all Veterans accessing care in VA that served in combat operations and separated from active duty service after September 11, 2001. The four question screen identifies Veterans who were exposed to events that increase the risk of TBI and who experience symptoms that may be related to that specific event or events.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positive screen does not diagnose TBI. It only indicates the need for further evaluation for possible TBI.   Veterans who screen positive with the TBI screening tool are offered a Comprehensive TBI Evaluation with a specialty provider who can determine whether the Veteran has suffered a TBI.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Depending on the needs of the Veteran, other members of the rehabilitation team such as a social worker, physical and occupational therapists, speech-language pathologist, psychologist, and others may be involved in the comprehensive evaluation to help determine whether the Veteran has difficulties that may be helped with rehabilitation treatments.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B87A41B3-3677-470D-BD08-00565E41B461}" type="slidenum">
              <a:rPr lang="en-US" smtClean="0"/>
              <a:t>17</a:t>
            </a:fld>
            <a:endParaRPr lang="en-US"/>
          </a:p>
        </p:txBody>
      </p:sp>
    </p:spTree>
    <p:extLst>
      <p:ext uri="{BB962C8B-B14F-4D97-AF65-F5344CB8AC3E}">
        <p14:creationId xmlns:p14="http://schemas.microsoft.com/office/powerpoint/2010/main" val="15015874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VA system has</a:t>
            </a:r>
          </a:p>
          <a:p>
            <a:r>
              <a:rPr lang="en-US" dirty="0"/>
              <a:t>5 Polytrauma Rehabilitation Centers</a:t>
            </a:r>
          </a:p>
          <a:p>
            <a:r>
              <a:rPr lang="en-US" dirty="0"/>
              <a:t>23 Polytrauma Network Sites</a:t>
            </a:r>
          </a:p>
          <a:p>
            <a:r>
              <a:rPr lang="en-US" dirty="0"/>
              <a:t>87 Polytrauma Support Clinic Teams</a:t>
            </a:r>
          </a:p>
          <a:p>
            <a:r>
              <a:rPr lang="en-US" dirty="0"/>
              <a:t>39 Polytrauma Point of Contact</a:t>
            </a:r>
          </a:p>
          <a:p>
            <a:endParaRPr lang="en-US" dirty="0"/>
          </a:p>
        </p:txBody>
      </p:sp>
      <p:sp>
        <p:nvSpPr>
          <p:cNvPr id="4" name="Slide Number Placeholder 3"/>
          <p:cNvSpPr>
            <a:spLocks noGrp="1"/>
          </p:cNvSpPr>
          <p:nvPr>
            <p:ph type="sldNum" sz="quarter" idx="10"/>
          </p:nvPr>
        </p:nvSpPr>
        <p:spPr/>
        <p:txBody>
          <a:bodyPr/>
          <a:lstStyle/>
          <a:p>
            <a:fld id="{B87A41B3-3677-470D-BD08-00565E41B461}" type="slidenum">
              <a:rPr lang="en-US" smtClean="0"/>
              <a:t>18</a:t>
            </a:fld>
            <a:endParaRPr lang="en-US"/>
          </a:p>
        </p:txBody>
      </p:sp>
    </p:spTree>
    <p:extLst>
      <p:ext uri="{BB962C8B-B14F-4D97-AF65-F5344CB8AC3E}">
        <p14:creationId xmlns:p14="http://schemas.microsoft.com/office/powerpoint/2010/main" val="12512695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A41B3-3677-470D-BD08-00565E41B461}" type="slidenum">
              <a:rPr lang="en-US" smtClean="0"/>
              <a:t>19</a:t>
            </a:fld>
            <a:endParaRPr lang="en-US"/>
          </a:p>
        </p:txBody>
      </p:sp>
    </p:spTree>
    <p:extLst>
      <p:ext uri="{BB962C8B-B14F-4D97-AF65-F5344CB8AC3E}">
        <p14:creationId xmlns:p14="http://schemas.microsoft.com/office/powerpoint/2010/main" val="34014209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Greater Los Angeles VA Healthcare System is one of the Polytrauma Network Sites.  </a:t>
            </a:r>
          </a:p>
        </p:txBody>
      </p:sp>
      <p:sp>
        <p:nvSpPr>
          <p:cNvPr id="4" name="Slide Number Placeholder 3"/>
          <p:cNvSpPr>
            <a:spLocks noGrp="1"/>
          </p:cNvSpPr>
          <p:nvPr>
            <p:ph type="sldNum" sz="quarter" idx="10"/>
          </p:nvPr>
        </p:nvSpPr>
        <p:spPr/>
        <p:txBody>
          <a:bodyPr/>
          <a:lstStyle/>
          <a:p>
            <a:fld id="{B87A41B3-3677-470D-BD08-00565E41B461}" type="slidenum">
              <a:rPr lang="en-US" smtClean="0"/>
              <a:t>20</a:t>
            </a:fld>
            <a:endParaRPr lang="en-US"/>
          </a:p>
        </p:txBody>
      </p:sp>
    </p:spTree>
    <p:extLst>
      <p:ext uri="{BB962C8B-B14F-4D97-AF65-F5344CB8AC3E}">
        <p14:creationId xmlns:p14="http://schemas.microsoft.com/office/powerpoint/2010/main" val="40354806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Here is an illustration of the types of services that are available at every level.</a:t>
            </a:r>
          </a:p>
          <a:p>
            <a:r>
              <a:rPr lang="en-US" dirty="0"/>
              <a:t>A refers to available services</a:t>
            </a:r>
          </a:p>
          <a:p>
            <a:r>
              <a:rPr lang="en-US" dirty="0"/>
              <a:t>L refers to availability of services that are dependent on local resources.</a:t>
            </a:r>
          </a:p>
          <a:p>
            <a:r>
              <a:rPr lang="en-US" dirty="0"/>
              <a:t>When the VA is unable to meet specific TBI care needs, the VA will partner with community providers to carry out these services.</a:t>
            </a:r>
          </a:p>
        </p:txBody>
      </p:sp>
      <p:sp>
        <p:nvSpPr>
          <p:cNvPr id="4" name="Slide Number Placeholder 3"/>
          <p:cNvSpPr>
            <a:spLocks noGrp="1"/>
          </p:cNvSpPr>
          <p:nvPr>
            <p:ph type="sldNum" sz="quarter" idx="10"/>
          </p:nvPr>
        </p:nvSpPr>
        <p:spPr/>
        <p:txBody>
          <a:bodyPr/>
          <a:lstStyle/>
          <a:p>
            <a:fld id="{B87A41B3-3677-470D-BD08-00565E41B461}" type="slidenum">
              <a:rPr lang="en-US" smtClean="0"/>
              <a:t>23</a:t>
            </a:fld>
            <a:endParaRPr lang="en-US"/>
          </a:p>
        </p:txBody>
      </p:sp>
    </p:spTree>
    <p:extLst>
      <p:ext uri="{BB962C8B-B14F-4D97-AF65-F5344CB8AC3E}">
        <p14:creationId xmlns:p14="http://schemas.microsoft.com/office/powerpoint/2010/main" val="146313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In this presentation, I am going to focus on: How TBI is diagnosed</a:t>
            </a:r>
          </a:p>
          <a:p>
            <a:r>
              <a:rPr lang="en-US" dirty="0"/>
              <a:t>How the severity of TBI is determined</a:t>
            </a:r>
          </a:p>
          <a:p>
            <a:r>
              <a:rPr lang="en-US" dirty="0"/>
              <a:t>Rates of TBI among military personnel and veterans</a:t>
            </a:r>
          </a:p>
          <a:p>
            <a:r>
              <a:rPr lang="en-US" dirty="0"/>
              <a:t>The typical recovery trajectory for TBI depending on severity</a:t>
            </a:r>
          </a:p>
          <a:p>
            <a:r>
              <a:rPr lang="en-US" dirty="0"/>
              <a:t>Mediating influences and comorbidities that interfere with the typical recovery trajectory</a:t>
            </a:r>
          </a:p>
          <a:p>
            <a:r>
              <a:rPr lang="en-US" dirty="0"/>
              <a:t>The Polytrauma System of Care in the VA</a:t>
            </a:r>
          </a:p>
          <a:p>
            <a:r>
              <a:rPr lang="en-US" dirty="0"/>
              <a:t>And rehabilitation strategies for improving functioning in patients following TBI</a:t>
            </a:r>
          </a:p>
        </p:txBody>
      </p:sp>
      <p:sp>
        <p:nvSpPr>
          <p:cNvPr id="4" name="Slide Number Placeholder 3"/>
          <p:cNvSpPr>
            <a:spLocks noGrp="1"/>
          </p:cNvSpPr>
          <p:nvPr>
            <p:ph type="sldNum" sz="quarter" idx="10"/>
          </p:nvPr>
        </p:nvSpPr>
        <p:spPr/>
        <p:txBody>
          <a:bodyPr/>
          <a:lstStyle/>
          <a:p>
            <a:fld id="{B87A41B3-3677-470D-BD08-00565E41B461}" type="slidenum">
              <a:rPr lang="en-US" smtClean="0"/>
              <a:t>2</a:t>
            </a:fld>
            <a:endParaRPr lang="en-US"/>
          </a:p>
        </p:txBody>
      </p:sp>
    </p:spTree>
    <p:extLst>
      <p:ext uri="{BB962C8B-B14F-4D97-AF65-F5344CB8AC3E}">
        <p14:creationId xmlns:p14="http://schemas.microsoft.com/office/powerpoint/2010/main" val="23628625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B8451603-1DB3-449E-A3E3-8E97E6E23179}"/>
              </a:ext>
            </a:extLst>
          </p:cNvPr>
          <p:cNvSpPr>
            <a:spLocks noGrp="1" noRot="1" noChangeAspect="1" noTextEdit="1"/>
          </p:cNvSpPr>
          <p:nvPr>
            <p:ph type="sldImg"/>
          </p:nvPr>
        </p:nvSpPr>
        <p:spPr>
          <a:ln/>
        </p:spPr>
      </p:sp>
      <p:sp>
        <p:nvSpPr>
          <p:cNvPr id="115715" name="Notes Placeholder 2">
            <a:extLst>
              <a:ext uri="{FF2B5EF4-FFF2-40B4-BE49-F238E27FC236}">
                <a16:creationId xmlns:a16="http://schemas.microsoft.com/office/drawing/2014/main" id="{4DB99322-1035-44DC-847F-148F690300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DURING: -It takes an integrated, interdisciplinary team to treat our Veterans with complex polytrauma injuries.  </a:t>
            </a:r>
          </a:p>
          <a:p>
            <a:r>
              <a:rPr lang="en-US" altLang="en-US" dirty="0">
                <a:latin typeface="Arial" panose="020B0604020202020204" pitchFamily="34" charset="0"/>
              </a:rPr>
              <a:t>-Physiatrists are physical medicine and rehabilitation physicians who address medical problems/limitations in physical functioning as well as acute and chronic pain </a:t>
            </a:r>
          </a:p>
          <a:p>
            <a:r>
              <a:rPr lang="en-US" altLang="en-US" dirty="0">
                <a:latin typeface="Arial" panose="020B0604020202020204" pitchFamily="34" charset="0"/>
              </a:rPr>
              <a:t>-Rehabilitation nursing and social work provide case management, coordination of care, and they complete a thorough psychosocial assessment</a:t>
            </a:r>
          </a:p>
          <a:p>
            <a:r>
              <a:rPr lang="en-US" altLang="en-US" dirty="0">
                <a:latin typeface="Arial" panose="020B0604020202020204" pitchFamily="34" charset="0"/>
              </a:rPr>
              <a:t>-Neuropsychology may be consulted to perform cognitive and psychological testing and to make additional recommendations.</a:t>
            </a:r>
          </a:p>
          <a:p>
            <a:r>
              <a:rPr lang="en-US" altLang="en-US" dirty="0">
                <a:latin typeface="Arial" panose="020B0604020202020204" pitchFamily="34" charset="0"/>
              </a:rPr>
              <a:t>-Rehab therapists (OT, PT, Speech): assist with helping patients to become independent in activities of daily living, improve physical functioning, and provide speech and cognitive rehabilitation.</a:t>
            </a:r>
          </a:p>
          <a:p>
            <a:r>
              <a:rPr lang="en-US" altLang="en-US" dirty="0">
                <a:latin typeface="Arial" panose="020B0604020202020204" pitchFamily="34" charset="0"/>
              </a:rPr>
              <a:t>-There are services that allow patients to obtain prosthetics, if necessary.</a:t>
            </a:r>
          </a:p>
          <a:p>
            <a:r>
              <a:rPr lang="en-US" altLang="en-US" dirty="0">
                <a:latin typeface="Arial" panose="020B0604020202020204" pitchFamily="34" charset="0"/>
              </a:rPr>
              <a:t>BROS offers services for patients with vision impairments (double vision, photosensitivity)</a:t>
            </a:r>
          </a:p>
          <a:p>
            <a:r>
              <a:rPr lang="en-US" altLang="en-US" dirty="0">
                <a:latin typeface="Arial" panose="020B0604020202020204" pitchFamily="34" charset="0"/>
              </a:rPr>
              <a:t>Vocational rehab offers career planning services to assist if patients want to return to work or school.</a:t>
            </a:r>
          </a:p>
          <a:p>
            <a:r>
              <a:rPr lang="en-US" altLang="en-US" dirty="0">
                <a:latin typeface="Arial" panose="020B0604020202020204" pitchFamily="34" charset="0"/>
              </a:rPr>
              <a:t>Recreation Therapy: helps patients develop leisure skills, improve social skills, socialization and social support – many programs and activities (surf camp, modified skiing, equine therapy)</a:t>
            </a:r>
          </a:p>
          <a:p>
            <a:endParaRPr lang="en-US" altLang="en-US" dirty="0">
              <a:latin typeface="Arial" panose="020B0604020202020204" pitchFamily="34" charset="0"/>
            </a:endParaRPr>
          </a:p>
        </p:txBody>
      </p:sp>
      <p:sp>
        <p:nvSpPr>
          <p:cNvPr id="115716" name="Slide Number Placeholder 3">
            <a:extLst>
              <a:ext uri="{FF2B5EF4-FFF2-40B4-BE49-F238E27FC236}">
                <a16:creationId xmlns:a16="http://schemas.microsoft.com/office/drawing/2014/main" id="{81783FB5-713F-43E5-9902-B0B8776BFE2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19CB4D1E-7987-4D94-BA73-F0D95D05F087}" type="slidenum">
              <a:rPr lang="en-US" altLang="en-US"/>
              <a:pPr/>
              <a:t>24</a:t>
            </a:fld>
            <a:endParaRPr lang="en-US" altLang="en-US"/>
          </a:p>
        </p:txBody>
      </p:sp>
    </p:spTree>
    <p:extLst>
      <p:ext uri="{BB962C8B-B14F-4D97-AF65-F5344CB8AC3E}">
        <p14:creationId xmlns:p14="http://schemas.microsoft.com/office/powerpoint/2010/main" val="21744593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Once the Veteran is evaluated by each team member, an individualized rehabilitation and community reintegration plan of care is developed with the Veteran and his/her family/caregivers.</a:t>
            </a:r>
          </a:p>
        </p:txBody>
      </p:sp>
      <p:sp>
        <p:nvSpPr>
          <p:cNvPr id="4" name="Slide Number Placeholder 3"/>
          <p:cNvSpPr>
            <a:spLocks noGrp="1"/>
          </p:cNvSpPr>
          <p:nvPr>
            <p:ph type="sldNum" sz="quarter" idx="10"/>
          </p:nvPr>
        </p:nvSpPr>
        <p:spPr/>
        <p:txBody>
          <a:bodyPr/>
          <a:lstStyle/>
          <a:p>
            <a:fld id="{B87A41B3-3677-470D-BD08-00565E41B461}" type="slidenum">
              <a:rPr lang="en-US" smtClean="0"/>
              <a:t>25</a:t>
            </a:fld>
            <a:endParaRPr lang="en-US"/>
          </a:p>
        </p:txBody>
      </p:sp>
    </p:spTree>
    <p:extLst>
      <p:ext uri="{BB962C8B-B14F-4D97-AF65-F5344CB8AC3E}">
        <p14:creationId xmlns:p14="http://schemas.microsoft.com/office/powerpoint/2010/main" val="10608232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A096BD8D-FB5A-4E56-BE06-86370B8AE86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1DCBD6B5-ED7A-438C-83D1-7D4CFF7B6113}" type="slidenum">
              <a:rPr lang="en-US" altLang="en-US"/>
              <a:pPr/>
              <a:t>26</a:t>
            </a:fld>
            <a:endParaRPr lang="en-US" altLang="en-US"/>
          </a:p>
        </p:txBody>
      </p:sp>
      <p:sp>
        <p:nvSpPr>
          <p:cNvPr id="116739" name="Rectangle 2">
            <a:extLst>
              <a:ext uri="{FF2B5EF4-FFF2-40B4-BE49-F238E27FC236}">
                <a16:creationId xmlns:a16="http://schemas.microsoft.com/office/drawing/2014/main" id="{F87105D9-70BC-49BA-B76D-749C8EB990D4}"/>
              </a:ext>
            </a:extLst>
          </p:cNvPr>
          <p:cNvSpPr>
            <a:spLocks noGrp="1" noRot="1" noChangeAspect="1" noChangeArrowheads="1" noTextEdit="1"/>
          </p:cNvSpPr>
          <p:nvPr>
            <p:ph type="sldImg"/>
          </p:nvPr>
        </p:nvSpPr>
        <p:spPr>
          <a:ln/>
        </p:spPr>
      </p:sp>
      <p:sp>
        <p:nvSpPr>
          <p:cNvPr id="116740" name="Rectangle 3">
            <a:extLst>
              <a:ext uri="{FF2B5EF4-FFF2-40B4-BE49-F238E27FC236}">
                <a16:creationId xmlns:a16="http://schemas.microsoft.com/office/drawing/2014/main" id="{406542A8-FC44-4D78-A618-EA7C6CB7468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BEFORE: Ultimately, “what can we do about it?” </a:t>
            </a:r>
          </a:p>
          <a:p>
            <a:endParaRPr lang="en-US" altLang="en-US" dirty="0">
              <a:latin typeface="Arial" panose="020B0604020202020204" pitchFamily="34" charset="0"/>
            </a:endParaRPr>
          </a:p>
          <a:p>
            <a:r>
              <a:rPr lang="en-US" altLang="en-US" dirty="0">
                <a:latin typeface="Arial" panose="020B0604020202020204" pitchFamily="34" charset="0"/>
              </a:rPr>
              <a:t>As we heard earlier, we’re not always able to determine the precise etiology of the patient’s deficits.  </a:t>
            </a:r>
          </a:p>
          <a:p>
            <a:endParaRPr lang="en-US" altLang="en-US" dirty="0">
              <a:latin typeface="Arial" panose="020B0604020202020204" pitchFamily="34" charset="0"/>
            </a:endParaRPr>
          </a:p>
          <a:p>
            <a:r>
              <a:rPr lang="en-US" altLang="en-US" dirty="0">
                <a:latin typeface="Arial" panose="020B0604020202020204" pitchFamily="34" charset="0"/>
              </a:rPr>
              <a:t>At the end of the day, we’re dealing with patients with cognitive problems, regardless of cause or causes, that need help as they often have a major impact on real-world functioning.  Treatment is functionally based, meaning that we focus on those functions that pose barriers to successful living.  </a:t>
            </a:r>
          </a:p>
          <a:p>
            <a:endParaRPr lang="en-US" altLang="en-US" dirty="0">
              <a:latin typeface="Arial" panose="020B0604020202020204" pitchFamily="34" charset="0"/>
            </a:endParaRPr>
          </a:p>
          <a:p>
            <a:r>
              <a:rPr lang="en-US" altLang="en-US" dirty="0">
                <a:latin typeface="Arial" panose="020B0604020202020204" pitchFamily="34" charset="0"/>
              </a:rPr>
              <a:t>We try to get patients as psychiatrically stable as possible; patients needing substance use treatment and/or treatment of mood disorders are triaged to appropriate providers.  Our multi-disciplinary polytrauma team includes physical therapy and pain specialists to help vets to deal with those issues.  </a:t>
            </a:r>
          </a:p>
          <a:p>
            <a:endParaRPr lang="en-US" altLang="en-US" dirty="0">
              <a:latin typeface="Arial" panose="020B0604020202020204" pitchFamily="34" charset="0"/>
            </a:endParaRPr>
          </a:p>
          <a:p>
            <a:endParaRPr lang="en-US" altLang="en-US" dirty="0">
              <a:latin typeface="Arial" panose="020B0604020202020204" pitchFamily="34" charset="0"/>
            </a:endParaRPr>
          </a:p>
        </p:txBody>
      </p:sp>
    </p:spTree>
    <p:extLst>
      <p:ext uri="{BB962C8B-B14F-4D97-AF65-F5344CB8AC3E}">
        <p14:creationId xmlns:p14="http://schemas.microsoft.com/office/powerpoint/2010/main" val="13812520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a:extLst>
              <a:ext uri="{FF2B5EF4-FFF2-40B4-BE49-F238E27FC236}">
                <a16:creationId xmlns:a16="http://schemas.microsoft.com/office/drawing/2014/main" id="{6F12BAD7-C169-4AB0-B3D8-066A97D9C650}"/>
              </a:ext>
            </a:extLst>
          </p:cNvPr>
          <p:cNvSpPr>
            <a:spLocks noGrp="1" noRot="1" noChangeAspect="1" noTextEdit="1"/>
          </p:cNvSpPr>
          <p:nvPr>
            <p:ph type="sldImg"/>
          </p:nvPr>
        </p:nvSpPr>
        <p:spPr>
          <a:ln/>
        </p:spPr>
      </p:sp>
      <p:sp>
        <p:nvSpPr>
          <p:cNvPr id="117763" name="Notes Placeholder 2">
            <a:extLst>
              <a:ext uri="{FF2B5EF4-FFF2-40B4-BE49-F238E27FC236}">
                <a16:creationId xmlns:a16="http://schemas.microsoft.com/office/drawing/2014/main" id="{C10D49E2-374D-4D9F-885C-4692DB586D3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BEFORE: The goal of cognitive rehabilitation is to assist the patient in progressing to his or her highest level of functioning. Treatment is based on individualized goals that take into consideration the patient's strengths and weaknesses, the Veteran’s vocational and educational goals, and interests. Cognitive rehabilitation treatment goals include:</a:t>
            </a:r>
          </a:p>
          <a:p>
            <a:endParaRPr lang="en-US" altLang="en-US" dirty="0">
              <a:latin typeface="Arial" panose="020B0604020202020204" pitchFamily="34" charset="0"/>
            </a:endParaRPr>
          </a:p>
        </p:txBody>
      </p:sp>
      <p:sp>
        <p:nvSpPr>
          <p:cNvPr id="117764" name="Slide Number Placeholder 3">
            <a:extLst>
              <a:ext uri="{FF2B5EF4-FFF2-40B4-BE49-F238E27FC236}">
                <a16:creationId xmlns:a16="http://schemas.microsoft.com/office/drawing/2014/main" id="{1383D261-1872-48D4-850C-57A6EB1D71F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954B268C-200F-4966-AF18-756CB1BEB119}" type="slidenum">
              <a:rPr lang="en-US" altLang="en-US"/>
              <a:pPr/>
              <a:t>27</a:t>
            </a:fld>
            <a:endParaRPr lang="en-US" altLang="en-US"/>
          </a:p>
        </p:txBody>
      </p:sp>
    </p:spTree>
    <p:extLst>
      <p:ext uri="{BB962C8B-B14F-4D97-AF65-F5344CB8AC3E}">
        <p14:creationId xmlns:p14="http://schemas.microsoft.com/office/powerpoint/2010/main" val="12262539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a:extLst>
              <a:ext uri="{FF2B5EF4-FFF2-40B4-BE49-F238E27FC236}">
                <a16:creationId xmlns:a16="http://schemas.microsoft.com/office/drawing/2014/main" id="{B0723A22-DA84-45A7-BCDC-2580595444C7}"/>
              </a:ext>
            </a:extLst>
          </p:cNvPr>
          <p:cNvSpPr>
            <a:spLocks noGrp="1" noRot="1" noChangeAspect="1" noTextEdit="1"/>
          </p:cNvSpPr>
          <p:nvPr>
            <p:ph type="sldImg"/>
          </p:nvPr>
        </p:nvSpPr>
        <p:spPr>
          <a:ln/>
        </p:spPr>
      </p:sp>
      <p:sp>
        <p:nvSpPr>
          <p:cNvPr id="118787" name="Notes Placeholder 2">
            <a:extLst>
              <a:ext uri="{FF2B5EF4-FFF2-40B4-BE49-F238E27FC236}">
                <a16:creationId xmlns:a16="http://schemas.microsoft.com/office/drawing/2014/main" id="{67544C4D-A111-49C2-BAC5-2121363C0DB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BEFORE: Treatment is highly individualized for each person, based on what the veteran needs to function in his or her current setting, as well as the veteran’s goals for the future (school/work). After an initial diagnostic interview and discussion of patient goals, medical records and neuropsychological evaluation results are reviewed, a cognitive rehabilitation plan is developed as a collaborative effort. The achievement of goals may include a variety of techniques and tools, such as restorative treatment and Compensatory strategies.  Literature suggests that compensatory strategies are most effective in terms of enhancing people’s functioning.  </a:t>
            </a:r>
          </a:p>
          <a:p>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118788" name="Slide Number Placeholder 3">
            <a:extLst>
              <a:ext uri="{FF2B5EF4-FFF2-40B4-BE49-F238E27FC236}">
                <a16:creationId xmlns:a16="http://schemas.microsoft.com/office/drawing/2014/main" id="{31AAE1B1-8D93-45C7-94C8-6EFC2AECB3C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143FEBBE-44A8-4C8D-9754-95C7F86040D4}" type="slidenum">
              <a:rPr lang="en-US" altLang="en-US"/>
              <a:pPr/>
              <a:t>28</a:t>
            </a:fld>
            <a:endParaRPr lang="en-US" altLang="en-US"/>
          </a:p>
        </p:txBody>
      </p:sp>
    </p:spTree>
    <p:extLst>
      <p:ext uri="{BB962C8B-B14F-4D97-AF65-F5344CB8AC3E}">
        <p14:creationId xmlns:p14="http://schemas.microsoft.com/office/powerpoint/2010/main" val="28459813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a:extLst>
              <a:ext uri="{FF2B5EF4-FFF2-40B4-BE49-F238E27FC236}">
                <a16:creationId xmlns:a16="http://schemas.microsoft.com/office/drawing/2014/main" id="{C4F8DBF3-A52A-4B4B-B74C-3C428493131D}"/>
              </a:ext>
            </a:extLst>
          </p:cNvPr>
          <p:cNvSpPr>
            <a:spLocks noGrp="1" noRot="1" noChangeAspect="1" noTextEdit="1"/>
          </p:cNvSpPr>
          <p:nvPr>
            <p:ph type="sldImg"/>
          </p:nvPr>
        </p:nvSpPr>
        <p:spPr>
          <a:ln/>
        </p:spPr>
      </p:sp>
      <p:sp>
        <p:nvSpPr>
          <p:cNvPr id="119811" name="Notes Placeholder 2">
            <a:extLst>
              <a:ext uri="{FF2B5EF4-FFF2-40B4-BE49-F238E27FC236}">
                <a16:creationId xmlns:a16="http://schemas.microsoft.com/office/drawing/2014/main" id="{D5D8C21C-3D66-4A51-A9FF-2A2072FCE7D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19812" name="Slide Number Placeholder 3">
            <a:extLst>
              <a:ext uri="{FF2B5EF4-FFF2-40B4-BE49-F238E27FC236}">
                <a16:creationId xmlns:a16="http://schemas.microsoft.com/office/drawing/2014/main" id="{72B18532-BC07-4FFB-BDA2-6D28598654C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516F4748-EC37-4E9A-8989-D5AD8D132FE0}" type="slidenum">
              <a:rPr lang="en-US" altLang="en-US"/>
              <a:pPr/>
              <a:t>29</a:t>
            </a:fld>
            <a:endParaRPr lang="en-US" altLang="en-US"/>
          </a:p>
        </p:txBody>
      </p:sp>
    </p:spTree>
    <p:extLst>
      <p:ext uri="{BB962C8B-B14F-4D97-AF65-F5344CB8AC3E}">
        <p14:creationId xmlns:p14="http://schemas.microsoft.com/office/powerpoint/2010/main" val="2852573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60CEE1FF-1FC4-49E0-9BF8-333E9E3607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B932CF2E-E974-4CBD-8A1E-945D9EBC7653}" type="slidenum">
              <a:rPr lang="en-US" altLang="en-US"/>
              <a:pPr/>
              <a:t>3</a:t>
            </a:fld>
            <a:endParaRPr lang="en-US" altLang="en-US"/>
          </a:p>
        </p:txBody>
      </p:sp>
      <p:sp>
        <p:nvSpPr>
          <p:cNvPr id="74755" name="Rectangle 2">
            <a:extLst>
              <a:ext uri="{FF2B5EF4-FFF2-40B4-BE49-F238E27FC236}">
                <a16:creationId xmlns:a16="http://schemas.microsoft.com/office/drawing/2014/main" id="{6B913FBF-3CF4-41C0-BE49-488B4601262F}"/>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0BFE3CA8-E71D-433C-9D48-0DC2DA070C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AFTER:</a:t>
            </a:r>
          </a:p>
          <a:p>
            <a:pPr eaLnBrk="1" hangingPunct="1"/>
            <a:r>
              <a:rPr lang="en-US" altLang="en-US" dirty="0">
                <a:latin typeface="Arial" panose="020B0604020202020204" pitchFamily="34" charset="0"/>
              </a:rPr>
              <a:t> In civilian populations, falls are the leading cause of TBI, followed by being struck by an object and motor vehicle accidents.  In military populations, many TBIs have been caused by blast exposure.</a:t>
            </a:r>
          </a:p>
        </p:txBody>
      </p:sp>
    </p:spTree>
    <p:extLst>
      <p:ext uri="{BB962C8B-B14F-4D97-AF65-F5344CB8AC3E}">
        <p14:creationId xmlns:p14="http://schemas.microsoft.com/office/powerpoint/2010/main" val="3519671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Blasts can come from improvised explosive devices (IEDs) </a:t>
            </a:r>
            <a:r>
              <a:rPr lang="en-US" sz="1200" b="0" i="0" u="none" strike="noStrike" kern="1200" baseline="0" dirty="0">
                <a:solidFill>
                  <a:schemeClr val="tx1"/>
                </a:solidFill>
                <a:latin typeface="+mn-lt"/>
                <a:ea typeface="+mn-ea"/>
                <a:cs typeface="+mn-cs"/>
              </a:rPr>
              <a:t>rocket-propelled grenades, land mines, artillery, rocket and mortar shells, and aerial </a:t>
            </a:r>
          </a:p>
          <a:p>
            <a:r>
              <a:rPr lang="en-US" sz="1200" b="0" i="0" u="none" strike="noStrike" kern="1200" baseline="0" dirty="0">
                <a:solidFill>
                  <a:schemeClr val="tx1"/>
                </a:solidFill>
                <a:latin typeface="+mn-lt"/>
                <a:ea typeface="+mn-ea"/>
                <a:cs typeface="+mn-cs"/>
              </a:rPr>
              <a:t>Bombs.  Exposure to IEDs were </a:t>
            </a:r>
            <a:r>
              <a:rPr lang="en-US" dirty="0"/>
              <a:t>the most common cause of combat-related concussions during Operation Enduring Freedom, Iraqi Freedom, and New Dawn.</a:t>
            </a:r>
          </a:p>
          <a:p>
            <a:r>
              <a:rPr lang="en-US" dirty="0"/>
              <a:t>There are four different mechanisms through which a blast can cause injury:</a:t>
            </a:r>
          </a:p>
          <a:p>
            <a:pPr lvl="1"/>
            <a:r>
              <a:rPr lang="en-US" b="1" dirty="0"/>
              <a:t>Primary injury:</a:t>
            </a:r>
            <a:r>
              <a:rPr lang="en-US" dirty="0"/>
              <a:t> has to do with atmospheric over-pressure followed by under-pressure or vacuum, so the pressure wave enters the body and concusses the brain</a:t>
            </a:r>
          </a:p>
          <a:p>
            <a:pPr lvl="1"/>
            <a:r>
              <a:rPr lang="en-US" b="1" dirty="0"/>
              <a:t>Secondary injury:</a:t>
            </a:r>
            <a:r>
              <a:rPr lang="en-US" dirty="0"/>
              <a:t>  the impact of blast-energized debris (shrapnel) hitting the service member (penetrating and non-penetrating)</a:t>
            </a:r>
          </a:p>
          <a:p>
            <a:pPr lvl="1"/>
            <a:r>
              <a:rPr lang="en-US" b="1" dirty="0"/>
              <a:t>Tertiary injury: </a:t>
            </a:r>
            <a:r>
              <a:rPr lang="en-US" dirty="0"/>
              <a:t>Service member being thrown by the blast and hitting environmental hazards</a:t>
            </a:r>
          </a:p>
          <a:p>
            <a:pPr lvl="1"/>
            <a:r>
              <a:rPr lang="en-US" b="1" dirty="0"/>
              <a:t>Quaternary injury:</a:t>
            </a:r>
            <a:r>
              <a:rPr lang="en-US" dirty="0"/>
              <a:t> has to do with other injuries from the blast such as burns, crush injuries, or inhalation of gases or vapors.</a:t>
            </a:r>
          </a:p>
          <a:p>
            <a:r>
              <a:rPr lang="en-US" dirty="0"/>
              <a:t>For passengers in vehicles hit by a blast, such as an IED, it’s common to sustain both a primary and tertiary injury.</a:t>
            </a:r>
          </a:p>
          <a:p>
            <a:endParaRPr lang="en-US" dirty="0"/>
          </a:p>
        </p:txBody>
      </p:sp>
      <p:sp>
        <p:nvSpPr>
          <p:cNvPr id="4" name="Slide Number Placeholder 3"/>
          <p:cNvSpPr>
            <a:spLocks noGrp="1"/>
          </p:cNvSpPr>
          <p:nvPr>
            <p:ph type="sldNum" sz="quarter" idx="10"/>
          </p:nvPr>
        </p:nvSpPr>
        <p:spPr/>
        <p:txBody>
          <a:bodyPr/>
          <a:lstStyle/>
          <a:p>
            <a:fld id="{B87A41B3-3677-470D-BD08-00565E41B461}" type="slidenum">
              <a:rPr lang="en-US" smtClean="0"/>
              <a:t>4</a:t>
            </a:fld>
            <a:endParaRPr lang="en-US"/>
          </a:p>
        </p:txBody>
      </p:sp>
    </p:spTree>
    <p:extLst>
      <p:ext uri="{BB962C8B-B14F-4D97-AF65-F5344CB8AC3E}">
        <p14:creationId xmlns:p14="http://schemas.microsoft.com/office/powerpoint/2010/main" val="3404554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BEFORE: Worldwide numbers represent the number of first time TBI diagnoses among active duty service members that occurred anywhere U.S. forces are located including the continental United States since 2000. </a:t>
            </a:r>
          </a:p>
          <a:p>
            <a:endParaRPr lang="en-US" dirty="0"/>
          </a:p>
        </p:txBody>
      </p:sp>
      <p:sp>
        <p:nvSpPr>
          <p:cNvPr id="4" name="Slide Number Placeholder 3"/>
          <p:cNvSpPr>
            <a:spLocks noGrp="1"/>
          </p:cNvSpPr>
          <p:nvPr>
            <p:ph type="sldNum" sz="quarter" idx="10"/>
          </p:nvPr>
        </p:nvSpPr>
        <p:spPr/>
        <p:txBody>
          <a:bodyPr/>
          <a:lstStyle/>
          <a:p>
            <a:fld id="{B87A41B3-3677-470D-BD08-00565E41B461}" type="slidenum">
              <a:rPr lang="en-US" smtClean="0"/>
              <a:t>5</a:t>
            </a:fld>
            <a:endParaRPr lang="en-US"/>
          </a:p>
        </p:txBody>
      </p:sp>
    </p:spTree>
    <p:extLst>
      <p:ext uri="{BB962C8B-B14F-4D97-AF65-F5344CB8AC3E}">
        <p14:creationId xmlns:p14="http://schemas.microsoft.com/office/powerpoint/2010/main" val="3169047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DURING: one can see from this graph that the highest number of TBIs has occurred in Army service members.</a:t>
            </a:r>
          </a:p>
          <a:p>
            <a:r>
              <a:rPr lang="en-US" sz="1200" b="0" i="0" u="none" strike="noStrike" kern="1200" baseline="0" dirty="0">
                <a:solidFill>
                  <a:schemeClr val="tx1"/>
                </a:solidFill>
                <a:latin typeface="+mn-lt"/>
                <a:ea typeface="+mn-ea"/>
                <a:cs typeface="+mn-cs"/>
              </a:rPr>
              <a:t>Army – 222, 577</a:t>
            </a:r>
          </a:p>
          <a:p>
            <a:r>
              <a:rPr lang="en-US" sz="1200" b="0" i="0" u="none" strike="noStrike" kern="1200" baseline="0" dirty="0">
                <a:solidFill>
                  <a:schemeClr val="tx1"/>
                </a:solidFill>
                <a:latin typeface="+mn-lt"/>
                <a:ea typeface="+mn-ea"/>
                <a:cs typeface="+mn-cs"/>
              </a:rPr>
              <a:t>Marines – 53, 810</a:t>
            </a:r>
          </a:p>
          <a:p>
            <a:r>
              <a:rPr lang="en-US" sz="1200" b="0" i="0" u="none" strike="noStrike" kern="1200" baseline="0" dirty="0">
                <a:solidFill>
                  <a:schemeClr val="tx1"/>
                </a:solidFill>
                <a:latin typeface="+mn-lt"/>
                <a:ea typeface="+mn-ea"/>
                <a:cs typeface="+mn-cs"/>
              </a:rPr>
              <a:t>Navy – 51, 515</a:t>
            </a:r>
          </a:p>
          <a:p>
            <a:r>
              <a:rPr lang="en-US" sz="1200" b="0" i="0" u="none" strike="noStrike" kern="1200" baseline="0" dirty="0">
                <a:solidFill>
                  <a:schemeClr val="tx1"/>
                </a:solidFill>
                <a:latin typeface="+mn-lt"/>
                <a:ea typeface="+mn-ea"/>
                <a:cs typeface="+mn-cs"/>
              </a:rPr>
              <a:t>Air Force – 51, 617</a:t>
            </a:r>
            <a:endParaRPr lang="en-US" dirty="0"/>
          </a:p>
        </p:txBody>
      </p:sp>
      <p:sp>
        <p:nvSpPr>
          <p:cNvPr id="4" name="Slide Number Placeholder 3"/>
          <p:cNvSpPr>
            <a:spLocks noGrp="1"/>
          </p:cNvSpPr>
          <p:nvPr>
            <p:ph type="sldNum" sz="quarter" idx="10"/>
          </p:nvPr>
        </p:nvSpPr>
        <p:spPr/>
        <p:txBody>
          <a:bodyPr/>
          <a:lstStyle/>
          <a:p>
            <a:fld id="{B87A41B3-3677-470D-BD08-00565E41B461}" type="slidenum">
              <a:rPr lang="en-US" smtClean="0"/>
              <a:t>6</a:t>
            </a:fld>
            <a:endParaRPr lang="en-US"/>
          </a:p>
        </p:txBody>
      </p:sp>
    </p:spTree>
    <p:extLst>
      <p:ext uri="{BB962C8B-B14F-4D97-AF65-F5344CB8AC3E}">
        <p14:creationId xmlns:p14="http://schemas.microsoft.com/office/powerpoint/2010/main" val="3546501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Arial" panose="020B0604020202020204" pitchFamily="34" charset="0"/>
              </a:rPr>
              <a:t>BEFORE: Severity of the TBI is based on characteristics of the actual injury</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Glasgow coma scale looks at eye opening, verbal responses, and motor responses.</a:t>
            </a:r>
          </a:p>
          <a:p>
            <a:endParaRPr lang="en-US" dirty="0"/>
          </a:p>
        </p:txBody>
      </p:sp>
      <p:sp>
        <p:nvSpPr>
          <p:cNvPr id="4" name="Slide Number Placeholder 3"/>
          <p:cNvSpPr>
            <a:spLocks noGrp="1"/>
          </p:cNvSpPr>
          <p:nvPr>
            <p:ph type="sldNum" sz="quarter" idx="10"/>
          </p:nvPr>
        </p:nvSpPr>
        <p:spPr/>
        <p:txBody>
          <a:bodyPr/>
          <a:lstStyle/>
          <a:p>
            <a:fld id="{B87A41B3-3677-470D-BD08-00565E41B461}" type="slidenum">
              <a:rPr lang="en-US" smtClean="0"/>
              <a:t>7</a:t>
            </a:fld>
            <a:endParaRPr lang="en-US"/>
          </a:p>
        </p:txBody>
      </p:sp>
    </p:spTree>
    <p:extLst>
      <p:ext uri="{BB962C8B-B14F-4D97-AF65-F5344CB8AC3E}">
        <p14:creationId xmlns:p14="http://schemas.microsoft.com/office/powerpoint/2010/main" val="2539830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a:t>
            </a:r>
          </a:p>
          <a:p>
            <a:r>
              <a:rPr lang="en-US" dirty="0"/>
              <a:t>Hypoxia – reduced oxygen</a:t>
            </a:r>
          </a:p>
          <a:p>
            <a:r>
              <a:rPr lang="en-US" dirty="0"/>
              <a:t>Ischemia – disruption of blood flow</a:t>
            </a:r>
          </a:p>
          <a:p>
            <a:r>
              <a:rPr lang="en-US" dirty="0"/>
              <a:t>Obstructive hydrocephalus – build up of cerebral spinal fluid in the brain</a:t>
            </a:r>
          </a:p>
          <a:p>
            <a:r>
              <a:rPr lang="en-US" dirty="0"/>
              <a:t>Meningitis – infection in the membrane surrounding the brain</a:t>
            </a:r>
          </a:p>
        </p:txBody>
      </p:sp>
      <p:sp>
        <p:nvSpPr>
          <p:cNvPr id="4" name="Slide Number Placeholder 3"/>
          <p:cNvSpPr>
            <a:spLocks noGrp="1"/>
          </p:cNvSpPr>
          <p:nvPr>
            <p:ph type="sldNum" sz="quarter" idx="10"/>
          </p:nvPr>
        </p:nvSpPr>
        <p:spPr/>
        <p:txBody>
          <a:bodyPr/>
          <a:lstStyle/>
          <a:p>
            <a:fld id="{B87A41B3-3677-470D-BD08-00565E41B461}" type="slidenum">
              <a:rPr lang="en-US" smtClean="0"/>
              <a:t>9</a:t>
            </a:fld>
            <a:endParaRPr lang="en-US"/>
          </a:p>
        </p:txBody>
      </p:sp>
    </p:spTree>
    <p:extLst>
      <p:ext uri="{BB962C8B-B14F-4D97-AF65-F5344CB8AC3E}">
        <p14:creationId xmlns:p14="http://schemas.microsoft.com/office/powerpoint/2010/main" val="66780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This graph demonstrates the typical recovery trajectory for TBIs at all three levels.  </a:t>
            </a:r>
          </a:p>
        </p:txBody>
      </p:sp>
      <p:sp>
        <p:nvSpPr>
          <p:cNvPr id="4" name="Slide Number Placeholder 3"/>
          <p:cNvSpPr>
            <a:spLocks noGrp="1"/>
          </p:cNvSpPr>
          <p:nvPr>
            <p:ph type="sldNum" sz="quarter" idx="10"/>
          </p:nvPr>
        </p:nvSpPr>
        <p:spPr/>
        <p:txBody>
          <a:bodyPr/>
          <a:lstStyle/>
          <a:p>
            <a:fld id="{B87A41B3-3677-470D-BD08-00565E41B461}" type="slidenum">
              <a:rPr lang="en-US" smtClean="0"/>
              <a:t>10</a:t>
            </a:fld>
            <a:endParaRPr lang="en-US"/>
          </a:p>
        </p:txBody>
      </p:sp>
    </p:spTree>
    <p:extLst>
      <p:ext uri="{BB962C8B-B14F-4D97-AF65-F5344CB8AC3E}">
        <p14:creationId xmlns:p14="http://schemas.microsoft.com/office/powerpoint/2010/main" val="14305543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Top block is a close-up photo of red-white-blue flag pattern. Bottom block is a light blue circle-star pattern. Bottom right is the VA emblem-Excellence logo lock-up.">
            <a:extLst>
              <a:ext uri="{FF2B5EF4-FFF2-40B4-BE49-F238E27FC236}">
                <a16:creationId xmlns:a16="http://schemas.microsoft.com/office/drawing/2014/main" id="{1FFFEBE4-A4F3-485F-BD13-9538484C05A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51840" y="3178163"/>
            <a:ext cx="10363200" cy="730127"/>
          </a:xfrm>
        </p:spPr>
        <p:txBody>
          <a:bodyPr>
            <a:normAutofit/>
          </a:bodyPr>
          <a:lstStyle>
            <a:lvl1pPr algn="l">
              <a:defRPr sz="2000" b="1">
                <a:latin typeface="Calibri"/>
                <a:cs typeface="Calibri"/>
              </a:defRPr>
            </a:lvl1pPr>
          </a:lstStyle>
          <a:p>
            <a:r>
              <a:rPr lang="en-US"/>
              <a:t>Click to edit Master title style</a:t>
            </a:r>
            <a:endParaRPr lang="en-US" dirty="0"/>
          </a:p>
        </p:txBody>
      </p:sp>
      <p:sp>
        <p:nvSpPr>
          <p:cNvPr id="3" name="Subtitle 2"/>
          <p:cNvSpPr>
            <a:spLocks noGrp="1"/>
          </p:cNvSpPr>
          <p:nvPr>
            <p:ph type="subTitle" idx="1"/>
          </p:nvPr>
        </p:nvSpPr>
        <p:spPr>
          <a:xfrm>
            <a:off x="476928" y="4004455"/>
            <a:ext cx="10338112" cy="914813"/>
          </a:xfrm>
        </p:spPr>
        <p:txBody>
          <a:bodyPr>
            <a:noAutofit/>
          </a:bodyPr>
          <a:lstStyle>
            <a:lvl1pPr marL="0" indent="0" algn="l">
              <a:buNone/>
              <a:defRPr sz="1600">
                <a:solidFill>
                  <a:srgbClr val="FFFFFF"/>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61077843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5">
            <a:extLst>
              <a:ext uri="{FF2B5EF4-FFF2-40B4-BE49-F238E27FC236}">
                <a16:creationId xmlns:a16="http://schemas.microsoft.com/office/drawing/2014/main" id="{1D2EE974-EDA5-44B7-8D05-5BF317F2D24F}"/>
              </a:ext>
            </a:extLst>
          </p:cNvPr>
          <p:cNvSpPr>
            <a:spLocks noGrp="1"/>
          </p:cNvSpPr>
          <p:nvPr>
            <p:ph type="sldNum" sz="quarter" idx="10"/>
          </p:nvPr>
        </p:nvSpPr>
        <p:spPr/>
        <p:txBody>
          <a:bodyPr/>
          <a:lstStyle>
            <a:lvl1pPr>
              <a:defRPr/>
            </a:lvl1pPr>
          </a:lstStyle>
          <a:p>
            <a:fld id="{0CB7E5FF-3B8C-4480-9919-E4D1EE897EDD}" type="slidenum">
              <a:rPr lang="en-US" smtClean="0"/>
              <a:t>‹#›</a:t>
            </a:fld>
            <a:endParaRPr lang="en-US"/>
          </a:p>
        </p:txBody>
      </p:sp>
    </p:spTree>
    <p:extLst>
      <p:ext uri="{BB962C8B-B14F-4D97-AF65-F5344CB8AC3E}">
        <p14:creationId xmlns:p14="http://schemas.microsoft.com/office/powerpoint/2010/main" val="3330295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935651"/>
            <a:ext cx="10972800" cy="41905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a:extLst>
              <a:ext uri="{FF2B5EF4-FFF2-40B4-BE49-F238E27FC236}">
                <a16:creationId xmlns:a16="http://schemas.microsoft.com/office/drawing/2014/main" id="{2CFD712E-8118-4597-8DEC-61676133F130}"/>
              </a:ext>
            </a:extLst>
          </p:cNvPr>
          <p:cNvSpPr>
            <a:spLocks noGrp="1"/>
          </p:cNvSpPr>
          <p:nvPr>
            <p:ph type="sldNum" sz="quarter" idx="10"/>
          </p:nvPr>
        </p:nvSpPr>
        <p:spPr/>
        <p:txBody>
          <a:bodyPr/>
          <a:lstStyle>
            <a:lvl1pPr>
              <a:defRPr/>
            </a:lvl1pPr>
          </a:lstStyle>
          <a:p>
            <a:fld id="{0CB7E5FF-3B8C-4480-9919-E4D1EE897EDD}" type="slidenum">
              <a:rPr lang="en-US" smtClean="0"/>
              <a:t>‹#›</a:t>
            </a:fld>
            <a:endParaRPr lang="en-US"/>
          </a:p>
        </p:txBody>
      </p:sp>
    </p:spTree>
    <p:extLst>
      <p:ext uri="{BB962C8B-B14F-4D97-AF65-F5344CB8AC3E}">
        <p14:creationId xmlns:p14="http://schemas.microsoft.com/office/powerpoint/2010/main" val="1521648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normAutofit/>
          </a:bodyPr>
          <a:lstStyle>
            <a:lvl1pPr algn="l">
              <a:defRPr sz="3200" b="1" cap="all"/>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773232689"/>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VA without VH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923323"/>
            <a:ext cx="5384800" cy="420284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923323"/>
            <a:ext cx="5384800" cy="420284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32C1B4D9-0D04-4900-8034-0FBC4E418F1D}"/>
              </a:ext>
            </a:extLst>
          </p:cNvPr>
          <p:cNvSpPr>
            <a:spLocks noGrp="1"/>
          </p:cNvSpPr>
          <p:nvPr>
            <p:ph type="sldNum" sz="quarter" idx="10"/>
          </p:nvPr>
        </p:nvSpPr>
        <p:spPr/>
        <p:txBody>
          <a:bodyPr/>
          <a:lstStyle>
            <a:lvl1pPr>
              <a:defRPr/>
            </a:lvl1pPr>
          </a:lstStyle>
          <a:p>
            <a:fld id="{0CB7E5FF-3B8C-4480-9919-E4D1EE897EDD}" type="slidenum">
              <a:rPr lang="en-US" smtClean="0"/>
              <a:t>‹#›</a:t>
            </a:fld>
            <a:endParaRPr lang="en-US"/>
          </a:p>
        </p:txBody>
      </p:sp>
    </p:spTree>
    <p:extLst>
      <p:ext uri="{BB962C8B-B14F-4D97-AF65-F5344CB8AC3E}">
        <p14:creationId xmlns:p14="http://schemas.microsoft.com/office/powerpoint/2010/main" val="172880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732377"/>
            <a:ext cx="5386917"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372139"/>
            <a:ext cx="5386917" cy="3706052"/>
          </a:xfrm>
        </p:spPr>
        <p:txBody>
          <a:bodyPr>
            <a:normAutofit/>
          </a:bodyPr>
          <a:lstStyle>
            <a:lvl1pPr>
              <a:defRPr sz="1600"/>
            </a:lvl1pPr>
            <a:lvl2pPr>
              <a:defRPr sz="1600"/>
            </a:lvl2pPr>
            <a:lvl3pPr>
              <a:defRPr sz="1600"/>
            </a:lvl3pPr>
            <a:lvl4pPr>
              <a:defRPr sz="1800"/>
            </a:lvl4pPr>
            <a:lvl5pPr>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193368" y="1732377"/>
            <a:ext cx="5389033"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372139"/>
            <a:ext cx="5389033" cy="3706052"/>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p:txBody>
      </p:sp>
      <p:sp>
        <p:nvSpPr>
          <p:cNvPr id="7" name="Slide Number Placeholder 5">
            <a:extLst>
              <a:ext uri="{FF2B5EF4-FFF2-40B4-BE49-F238E27FC236}">
                <a16:creationId xmlns:a16="http://schemas.microsoft.com/office/drawing/2014/main" id="{C503B507-D3C1-4469-98E5-DC5468E04AD7}"/>
              </a:ext>
            </a:extLst>
          </p:cNvPr>
          <p:cNvSpPr>
            <a:spLocks noGrp="1"/>
          </p:cNvSpPr>
          <p:nvPr>
            <p:ph type="sldNum" sz="quarter" idx="10"/>
          </p:nvPr>
        </p:nvSpPr>
        <p:spPr/>
        <p:txBody>
          <a:bodyPr/>
          <a:lstStyle>
            <a:lvl1pPr>
              <a:defRPr/>
            </a:lvl1pPr>
          </a:lstStyle>
          <a:p>
            <a:fld id="{0CB7E5FF-3B8C-4480-9919-E4D1EE897EDD}" type="slidenum">
              <a:rPr lang="en-US" smtClean="0"/>
              <a:t>‹#›</a:t>
            </a:fld>
            <a:endParaRPr lang="en-US"/>
          </a:p>
        </p:txBody>
      </p:sp>
    </p:spTree>
    <p:extLst>
      <p:ext uri="{BB962C8B-B14F-4D97-AF65-F5344CB8AC3E}">
        <p14:creationId xmlns:p14="http://schemas.microsoft.com/office/powerpoint/2010/main" val="3646025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BE7DD4E4-02F5-44A4-BD03-95696A790971}"/>
              </a:ext>
            </a:extLst>
          </p:cNvPr>
          <p:cNvSpPr>
            <a:spLocks noGrp="1"/>
          </p:cNvSpPr>
          <p:nvPr>
            <p:ph type="sldNum" sz="quarter" idx="10"/>
          </p:nvPr>
        </p:nvSpPr>
        <p:spPr/>
        <p:txBody>
          <a:bodyPr/>
          <a:lstStyle>
            <a:lvl1pPr>
              <a:defRPr/>
            </a:lvl1pPr>
          </a:lstStyle>
          <a:p>
            <a:fld id="{0CB7E5FF-3B8C-4480-9919-E4D1EE897EDD}" type="slidenum">
              <a:rPr lang="en-US" smtClean="0"/>
              <a:t>‹#›</a:t>
            </a:fld>
            <a:endParaRPr lang="en-US"/>
          </a:p>
        </p:txBody>
      </p:sp>
    </p:spTree>
    <p:extLst>
      <p:ext uri="{BB962C8B-B14F-4D97-AF65-F5344CB8AC3E}">
        <p14:creationId xmlns:p14="http://schemas.microsoft.com/office/powerpoint/2010/main" val="236625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085A1A03-269B-481E-ADA7-CD7B5C2F3FA6}"/>
              </a:ext>
            </a:extLst>
          </p:cNvPr>
          <p:cNvSpPr>
            <a:spLocks noGrp="1"/>
          </p:cNvSpPr>
          <p:nvPr>
            <p:ph type="sldNum" sz="quarter" idx="10"/>
          </p:nvPr>
        </p:nvSpPr>
        <p:spPr/>
        <p:txBody>
          <a:bodyPr/>
          <a:lstStyle>
            <a:lvl1pPr>
              <a:defRPr/>
            </a:lvl1pPr>
          </a:lstStyle>
          <a:p>
            <a:fld id="{0CB7E5FF-3B8C-4480-9919-E4D1EE897EDD}" type="slidenum">
              <a:rPr lang="en-US" smtClean="0"/>
              <a:t>‹#›</a:t>
            </a:fld>
            <a:endParaRPr lang="en-US"/>
          </a:p>
        </p:txBody>
      </p:sp>
    </p:spTree>
    <p:extLst>
      <p:ext uri="{BB962C8B-B14F-4D97-AF65-F5344CB8AC3E}">
        <p14:creationId xmlns:p14="http://schemas.microsoft.com/office/powerpoint/2010/main" val="606340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997295"/>
            <a:ext cx="6815667" cy="4128867"/>
          </a:xfrm>
        </p:spPr>
        <p:txBody>
          <a:bodyPr>
            <a:normAutofit/>
          </a:bodyPr>
          <a:lstStyle>
            <a:lvl1pPr>
              <a:defRPr sz="1800"/>
            </a:lvl1pPr>
            <a:lvl2pPr>
              <a:defRPr sz="18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a:xfrm>
            <a:off x="609601" y="1997296"/>
            <a:ext cx="4011084" cy="4128866"/>
          </a:xfrm>
          <a:solidFill>
            <a:srgbClr val="FFFFFF"/>
          </a:solidFill>
          <a:ln>
            <a:solidFill>
              <a:srgbClr val="BFBFBF"/>
            </a:solidFill>
          </a:ln>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Title 5"/>
          <p:cNvSpPr>
            <a:spLocks noGrp="1"/>
          </p:cNvSpPr>
          <p:nvPr>
            <p:ph type="title"/>
          </p:nvPr>
        </p:nvSpPr>
        <p:spPr/>
        <p:txBody>
          <a:bodyPr/>
          <a:lstStyle/>
          <a:p>
            <a:r>
              <a:rPr lang="en-US"/>
              <a:t>Click to edit Master title style</a:t>
            </a:r>
          </a:p>
        </p:txBody>
      </p:sp>
      <p:sp>
        <p:nvSpPr>
          <p:cNvPr id="5" name="Slide Number Placeholder 5">
            <a:extLst>
              <a:ext uri="{FF2B5EF4-FFF2-40B4-BE49-F238E27FC236}">
                <a16:creationId xmlns:a16="http://schemas.microsoft.com/office/drawing/2014/main" id="{975B2522-61B7-4C23-BD14-8D276041E812}"/>
              </a:ext>
            </a:extLst>
          </p:cNvPr>
          <p:cNvSpPr>
            <a:spLocks noGrp="1"/>
          </p:cNvSpPr>
          <p:nvPr>
            <p:ph type="sldNum" sz="quarter" idx="10"/>
          </p:nvPr>
        </p:nvSpPr>
        <p:spPr/>
        <p:txBody>
          <a:bodyPr/>
          <a:lstStyle>
            <a:lvl1pPr>
              <a:defRPr/>
            </a:lvl1pPr>
          </a:lstStyle>
          <a:p>
            <a:fld id="{0CB7E5FF-3B8C-4480-9919-E4D1EE897EDD}" type="slidenum">
              <a:rPr lang="en-US" smtClean="0"/>
              <a:t>‹#›</a:t>
            </a:fld>
            <a:endParaRPr lang="en-US"/>
          </a:p>
        </p:txBody>
      </p:sp>
    </p:spTree>
    <p:extLst>
      <p:ext uri="{BB962C8B-B14F-4D97-AF65-F5344CB8AC3E}">
        <p14:creationId xmlns:p14="http://schemas.microsoft.com/office/powerpoint/2010/main" val="1432453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389717" y="2391825"/>
            <a:ext cx="7315200" cy="272403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682602"/>
            <a:ext cx="7315200" cy="6135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itle 4"/>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8DD28E2A-05B8-4268-A70E-0182C0E0C2C4}"/>
              </a:ext>
            </a:extLst>
          </p:cNvPr>
          <p:cNvSpPr>
            <a:spLocks noGrp="1"/>
          </p:cNvSpPr>
          <p:nvPr>
            <p:ph type="sldNum" sz="quarter" idx="10"/>
          </p:nvPr>
        </p:nvSpPr>
        <p:spPr/>
        <p:txBody>
          <a:bodyPr/>
          <a:lstStyle>
            <a:lvl1pPr>
              <a:defRPr/>
            </a:lvl1pPr>
          </a:lstStyle>
          <a:p>
            <a:fld id="{0CB7E5FF-3B8C-4480-9919-E4D1EE897EDD}" type="slidenum">
              <a:rPr lang="en-US" smtClean="0"/>
              <a:t>‹#›</a:t>
            </a:fld>
            <a:endParaRPr lang="en-US"/>
          </a:p>
        </p:txBody>
      </p:sp>
    </p:spTree>
    <p:extLst>
      <p:ext uri="{BB962C8B-B14F-4D97-AF65-F5344CB8AC3E}">
        <p14:creationId xmlns:p14="http://schemas.microsoft.com/office/powerpoint/2010/main" val="473353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descr="Slide background with light blue circle-star pattern block behind title. Bottom left reads &quot;Veterans Health Administration.&quot;">
            <a:extLst>
              <a:ext uri="{FF2B5EF4-FFF2-40B4-BE49-F238E27FC236}">
                <a16:creationId xmlns:a16="http://schemas.microsoft.com/office/drawing/2014/main" id="{3BDF57C8-6633-48BD-8AD5-E6A35C0395B0}"/>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a:extLst>
              <a:ext uri="{FF2B5EF4-FFF2-40B4-BE49-F238E27FC236}">
                <a16:creationId xmlns:a16="http://schemas.microsoft.com/office/drawing/2014/main" id="{0FCE7C8F-4DF0-4212-ADB2-811567032CFA}"/>
              </a:ext>
            </a:extLst>
          </p:cNvPr>
          <p:cNvSpPr>
            <a:spLocks noGrp="1"/>
          </p:cNvSpPr>
          <p:nvPr>
            <p:ph type="title"/>
          </p:nvPr>
        </p:nvSpPr>
        <p:spPr bwMode="auto">
          <a:xfrm>
            <a:off x="609600" y="274639"/>
            <a:ext cx="10972800" cy="129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A31ADE3E-F19C-4FC5-AA55-88739885550A}"/>
              </a:ext>
            </a:extLst>
          </p:cNvPr>
          <p:cNvSpPr>
            <a:spLocks noGrp="1"/>
          </p:cNvSpPr>
          <p:nvPr>
            <p:ph type="body" idx="1"/>
          </p:nvPr>
        </p:nvSpPr>
        <p:spPr bwMode="auto">
          <a:xfrm>
            <a:off x="609600" y="1849439"/>
            <a:ext cx="10972800"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
        <p:nvSpPr>
          <p:cNvPr id="6" name="Slide Number Placeholder 5">
            <a:extLst>
              <a:ext uri="{FF2B5EF4-FFF2-40B4-BE49-F238E27FC236}">
                <a16:creationId xmlns:a16="http://schemas.microsoft.com/office/drawing/2014/main" id="{12CE5144-CC2A-4751-991F-CDF451021DEA}"/>
              </a:ext>
            </a:extLst>
          </p:cNvPr>
          <p:cNvSpPr>
            <a:spLocks noGrp="1"/>
          </p:cNvSpPr>
          <p:nvPr>
            <p:ph type="sldNum" sz="quarter" idx="4"/>
          </p:nvPr>
        </p:nvSpPr>
        <p:spPr>
          <a:xfrm>
            <a:off x="11444818" y="6249989"/>
            <a:ext cx="654049"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000">
                <a:solidFill>
                  <a:srgbClr val="898989"/>
                </a:solidFill>
                <a:latin typeface="Georgia" panose="02040502050405020303" pitchFamily="18" charset="0"/>
              </a:defRPr>
            </a:lvl1pPr>
          </a:lstStyle>
          <a:p>
            <a:fld id="{0CB7E5FF-3B8C-4480-9919-E4D1EE897EDD}" type="slidenum">
              <a:rPr lang="en-US" smtClean="0"/>
              <a:t>‹#›</a:t>
            </a:fld>
            <a:endParaRPr lang="en-US"/>
          </a:p>
        </p:txBody>
      </p:sp>
    </p:spTree>
    <p:extLst>
      <p:ext uri="{BB962C8B-B14F-4D97-AF65-F5344CB8AC3E}">
        <p14:creationId xmlns:p14="http://schemas.microsoft.com/office/powerpoint/2010/main" val="157821229"/>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Lst>
  <p:txStyles>
    <p:titleStyle>
      <a:lvl1pPr algn="l" defTabSz="457200" rtl="0" eaLnBrk="1" fontAlgn="base" hangingPunct="1">
        <a:spcBef>
          <a:spcPct val="0"/>
        </a:spcBef>
        <a:spcAft>
          <a:spcPct val="0"/>
        </a:spcAft>
        <a:defRPr sz="2400" kern="1200">
          <a:solidFill>
            <a:schemeClr val="bg1"/>
          </a:solidFill>
          <a:latin typeface="Georgia"/>
          <a:ea typeface="MS PGothic" pitchFamily="34" charset="-128"/>
          <a:cs typeface="Georgia"/>
        </a:defRPr>
      </a:lvl1pPr>
      <a:lvl2pPr algn="l" defTabSz="457200" rtl="0" eaLnBrk="1" fontAlgn="base" hangingPunct="1">
        <a:spcBef>
          <a:spcPct val="0"/>
        </a:spcBef>
        <a:spcAft>
          <a:spcPct val="0"/>
        </a:spcAft>
        <a:defRPr sz="2400">
          <a:solidFill>
            <a:schemeClr val="bg1"/>
          </a:solidFill>
          <a:latin typeface="Georgia" pitchFamily="18" charset="0"/>
          <a:ea typeface="MS PGothic" pitchFamily="34" charset="-128"/>
          <a:cs typeface="Georgia" pitchFamily="18" charset="0"/>
        </a:defRPr>
      </a:lvl2pPr>
      <a:lvl3pPr algn="l" defTabSz="457200" rtl="0" eaLnBrk="1" fontAlgn="base" hangingPunct="1">
        <a:spcBef>
          <a:spcPct val="0"/>
        </a:spcBef>
        <a:spcAft>
          <a:spcPct val="0"/>
        </a:spcAft>
        <a:defRPr sz="2400">
          <a:solidFill>
            <a:schemeClr val="bg1"/>
          </a:solidFill>
          <a:latin typeface="Georgia" pitchFamily="18" charset="0"/>
          <a:ea typeface="MS PGothic" pitchFamily="34" charset="-128"/>
          <a:cs typeface="Georgia" pitchFamily="18" charset="0"/>
        </a:defRPr>
      </a:lvl3pPr>
      <a:lvl4pPr algn="l" defTabSz="457200" rtl="0" eaLnBrk="1" fontAlgn="base" hangingPunct="1">
        <a:spcBef>
          <a:spcPct val="0"/>
        </a:spcBef>
        <a:spcAft>
          <a:spcPct val="0"/>
        </a:spcAft>
        <a:defRPr sz="2400">
          <a:solidFill>
            <a:schemeClr val="bg1"/>
          </a:solidFill>
          <a:latin typeface="Georgia" pitchFamily="18" charset="0"/>
          <a:ea typeface="MS PGothic" pitchFamily="34" charset="-128"/>
          <a:cs typeface="Georgia" pitchFamily="18" charset="0"/>
        </a:defRPr>
      </a:lvl4pPr>
      <a:lvl5pPr algn="l" defTabSz="457200" rtl="0" eaLnBrk="1" fontAlgn="base" hangingPunct="1">
        <a:spcBef>
          <a:spcPct val="0"/>
        </a:spcBef>
        <a:spcAft>
          <a:spcPct val="0"/>
        </a:spcAft>
        <a:defRPr sz="2400">
          <a:solidFill>
            <a:schemeClr val="bg1"/>
          </a:solidFill>
          <a:latin typeface="Georgia" pitchFamily="18" charset="0"/>
          <a:ea typeface="MS PGothic" pitchFamily="34" charset="-128"/>
          <a:cs typeface="Georgia" pitchFamily="18" charset="0"/>
        </a:defRPr>
      </a:lvl5pPr>
      <a:lvl6pPr marL="457200" algn="l" defTabSz="457200" rtl="0" eaLnBrk="1" fontAlgn="base" hangingPunct="1">
        <a:spcBef>
          <a:spcPct val="0"/>
        </a:spcBef>
        <a:spcAft>
          <a:spcPct val="0"/>
        </a:spcAft>
        <a:defRPr sz="2400">
          <a:solidFill>
            <a:schemeClr val="bg1"/>
          </a:solidFill>
          <a:latin typeface="Georgia" pitchFamily="18" charset="0"/>
          <a:ea typeface="Georgia" pitchFamily="18" charset="0"/>
          <a:cs typeface="Georgia" pitchFamily="18" charset="0"/>
        </a:defRPr>
      </a:lvl6pPr>
      <a:lvl7pPr marL="914400" algn="l" defTabSz="457200" rtl="0" eaLnBrk="1" fontAlgn="base" hangingPunct="1">
        <a:spcBef>
          <a:spcPct val="0"/>
        </a:spcBef>
        <a:spcAft>
          <a:spcPct val="0"/>
        </a:spcAft>
        <a:defRPr sz="2400">
          <a:solidFill>
            <a:schemeClr val="bg1"/>
          </a:solidFill>
          <a:latin typeface="Georgia" pitchFamily="18" charset="0"/>
          <a:ea typeface="Georgia" pitchFamily="18" charset="0"/>
          <a:cs typeface="Georgia" pitchFamily="18" charset="0"/>
        </a:defRPr>
      </a:lvl7pPr>
      <a:lvl8pPr marL="1371600" algn="l" defTabSz="457200" rtl="0" eaLnBrk="1" fontAlgn="base" hangingPunct="1">
        <a:spcBef>
          <a:spcPct val="0"/>
        </a:spcBef>
        <a:spcAft>
          <a:spcPct val="0"/>
        </a:spcAft>
        <a:defRPr sz="2400">
          <a:solidFill>
            <a:schemeClr val="bg1"/>
          </a:solidFill>
          <a:latin typeface="Georgia" pitchFamily="18" charset="0"/>
          <a:ea typeface="Georgia" pitchFamily="18" charset="0"/>
          <a:cs typeface="Georgia" pitchFamily="18" charset="0"/>
        </a:defRPr>
      </a:lvl8pPr>
      <a:lvl9pPr marL="1828800" algn="l" defTabSz="457200" rtl="0" eaLnBrk="1" fontAlgn="base" hangingPunct="1">
        <a:spcBef>
          <a:spcPct val="0"/>
        </a:spcBef>
        <a:spcAft>
          <a:spcPct val="0"/>
        </a:spcAft>
        <a:defRPr sz="2400">
          <a:solidFill>
            <a:schemeClr val="bg1"/>
          </a:solidFill>
          <a:latin typeface="Georgia" pitchFamily="18" charset="0"/>
          <a:ea typeface="Georgia" pitchFamily="18" charset="0"/>
          <a:cs typeface="Georgia" pitchFamily="18"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S PGothic" pitchFamily="34" charset="-128"/>
          <a:cs typeface="Georgia"/>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chemeClr val="tx1"/>
          </a:solidFill>
          <a:latin typeface="+mn-lt"/>
          <a:ea typeface="Georgia" pitchFamily="18" charset="0"/>
          <a:cs typeface="Georgia"/>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chemeClr val="tx1"/>
          </a:solidFill>
          <a:latin typeface="+mn-lt"/>
          <a:ea typeface="Georgia" pitchFamily="18" charset="0"/>
          <a:cs typeface="Georgia"/>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chemeClr val="tx1"/>
          </a:solidFill>
          <a:latin typeface="+mn-lt"/>
          <a:ea typeface="Georgia" pitchFamily="18" charset="0"/>
          <a:cs typeface="Georgia"/>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chemeClr val="tx1"/>
          </a:solidFill>
          <a:latin typeface="Georgia"/>
          <a:ea typeface="Georgia" pitchFamily="18"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theconversation.com/explainer-how-recovery-high-schools-help-kids-with-addiction-39457"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hyperlink" Target="http://singlegirlblogging.com/2010/10/27/my-brain-my-gut-my-heart-and-my-vag/brain/" TargetMode="External"/><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orangewit.blogspot.com/2012_07_01_archive.html"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commons.wikimedia.org/wiki/File:US_Department_of_Veterans_Affairs_vertical_logo.sv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totallyrewired.wordpress.com/2012/06/01/how-do-learning-technologists-show-that-we-make-a-differenc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ipkitten.blogspot.com/2014/04/adwords-dock-in-french-safe-harbour.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www.running4thereason.com/2014/08/13/rapid-race-recovery/"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en.wikipedia.org/wiki/Special_Kindness_In_Packages,_Inc."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philosophy.commons.gc.cuny.edu/virginia-held-the-ethics-of-care-wcarrol-gilligan/" TargetMode="External"/><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hyperlink" Target="http://pauldunay.com/b2b-marketing-needs-to-curate-a-vibrant-community/"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esheninger.blogspot.com/2013/11/leading-in-digital-age.html"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5.com"/><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oftthinker.tistory.com/2"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blogs.ubc.ca/communicatingscience2014w110/2014/10/27/flavonoids-consumption-can-decrease-age-related-memory-decline/" TargetMode="External"/><Relationship Id="rId3" Type="http://schemas.openxmlformats.org/officeDocument/2006/relationships/image" Target="../media/image26.jpg"/><Relationship Id="rId7" Type="http://schemas.openxmlformats.org/officeDocument/2006/relationships/image" Target="../media/image28.jp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aldanity.wikispaces.com/" TargetMode="External"/><Relationship Id="rId5" Type="http://schemas.openxmlformats.org/officeDocument/2006/relationships/image" Target="../media/image27.jpg"/><Relationship Id="rId4" Type="http://schemas.openxmlformats.org/officeDocument/2006/relationships/hyperlink" Target="http://gadgetsin.com/speck-wanderfolio-ipad-3-case.htm"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hyperlink" Target="http://www.dvbic.org/" TargetMode="External"/><Relationship Id="rId7" Type="http://schemas.openxmlformats.org/officeDocument/2006/relationships/hyperlink" Target="http://www.biaca.or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www.biausa.org/" TargetMode="External"/><Relationship Id="rId5" Type="http://schemas.openxmlformats.org/officeDocument/2006/relationships/hyperlink" Target="https://www.publichealth.va.gov/vethealthinitiative/" TargetMode="External"/><Relationship Id="rId10" Type="http://schemas.openxmlformats.org/officeDocument/2006/relationships/hyperlink" Target="http://tecnologia-en-educacion-04.wikispaces.com/multimedia" TargetMode="External"/><Relationship Id="rId4" Type="http://schemas.openxmlformats.org/officeDocument/2006/relationships/hyperlink" Target="https://www.brainline.org/" TargetMode="External"/><Relationship Id="rId9" Type="http://schemas.openxmlformats.org/officeDocument/2006/relationships/image" Target="../media/image30.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sportsmedicine.wikidot.com/concussion" TargetMode="External"/></Relationships>
</file>

<file path=ppt/slides/_rels/slide30.xml.rels><?xml version="1.0" encoding="UTF-8" standalone="yes"?>
<Relationships xmlns="http://schemas.openxmlformats.org/package/2006/relationships"><Relationship Id="rId2" Type="http://schemas.openxmlformats.org/officeDocument/2006/relationships/hyperlink" Target="https://www.healthquality.va.gov/guidelines/Rehab/mtbi/mTBICPGFullCPG50821816.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diversitygroup-esl.wikispaces.com/Language+Barriers%2C+Attitudinal+Teacher+Perspectives+and+Theoretical+Frameworks" TargetMode="External"/><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B19C8-E0C4-4744-AA14-246C9E25F0EB}"/>
              </a:ext>
            </a:extLst>
          </p:cNvPr>
          <p:cNvSpPr>
            <a:spLocks noGrp="1"/>
          </p:cNvSpPr>
          <p:nvPr>
            <p:ph type="ctrTitle"/>
          </p:nvPr>
        </p:nvSpPr>
        <p:spPr>
          <a:xfrm>
            <a:off x="819615" y="2616945"/>
            <a:ext cx="9144000" cy="1330035"/>
          </a:xfrm>
        </p:spPr>
        <p:txBody>
          <a:bodyPr>
            <a:normAutofit/>
          </a:bodyPr>
          <a:lstStyle/>
          <a:p>
            <a:r>
              <a:rPr lang="en-US" sz="3600" dirty="0">
                <a:latin typeface="Arial" panose="020B0604020202020204" pitchFamily="34" charset="0"/>
                <a:cs typeface="Arial" panose="020B0604020202020204" pitchFamily="34" charset="0"/>
              </a:rPr>
              <a:t>Traumatic Brain Injuries in Veterans</a:t>
            </a:r>
          </a:p>
        </p:txBody>
      </p:sp>
      <p:sp>
        <p:nvSpPr>
          <p:cNvPr id="3" name="Subtitle 2">
            <a:extLst>
              <a:ext uri="{FF2B5EF4-FFF2-40B4-BE49-F238E27FC236}">
                <a16:creationId xmlns:a16="http://schemas.microsoft.com/office/drawing/2014/main" id="{AFDD38AA-B1AB-4742-82A0-51947AEEDC76}"/>
              </a:ext>
            </a:extLst>
          </p:cNvPr>
          <p:cNvSpPr>
            <a:spLocks noGrp="1"/>
          </p:cNvSpPr>
          <p:nvPr>
            <p:ph type="subTitle" idx="1"/>
          </p:nvPr>
        </p:nvSpPr>
        <p:spPr>
          <a:xfrm>
            <a:off x="1100253" y="4026598"/>
            <a:ext cx="9144000" cy="1655762"/>
          </a:xfrm>
        </p:spPr>
        <p:txBody>
          <a:bodyPr>
            <a:normAutofit/>
          </a:bodyPr>
          <a:lstStyle/>
          <a:p>
            <a:r>
              <a:rPr lang="en-US" sz="2000" dirty="0">
                <a:latin typeface="Arial" panose="020B0604020202020204" pitchFamily="34" charset="0"/>
                <a:cs typeface="Arial" panose="020B0604020202020204" pitchFamily="34" charset="0"/>
              </a:rPr>
              <a:t>Alexis D. Kulick, Ph.D., ABPP</a:t>
            </a:r>
          </a:p>
          <a:p>
            <a:r>
              <a:rPr lang="en-US" sz="2000" dirty="0">
                <a:latin typeface="Arial" panose="020B0604020202020204" pitchFamily="34" charset="0"/>
                <a:cs typeface="Arial" panose="020B0604020202020204" pitchFamily="34" charset="0"/>
              </a:rPr>
              <a:t>Board Certified in Clinical Neuropsychology</a:t>
            </a:r>
          </a:p>
          <a:p>
            <a:r>
              <a:rPr lang="en-US" sz="2000" dirty="0">
                <a:latin typeface="Arial" panose="020B0604020202020204" pitchFamily="34" charset="0"/>
                <a:cs typeface="Arial" panose="020B0604020202020204" pitchFamily="34" charset="0"/>
              </a:rPr>
              <a:t>Greater Los Angeles VA Healthcare System</a:t>
            </a:r>
          </a:p>
          <a:p>
            <a:r>
              <a:rPr lang="en-US" sz="2000" dirty="0">
                <a:latin typeface="Arial" panose="020B0604020202020204" pitchFamily="34" charset="0"/>
                <a:cs typeface="Arial" panose="020B0604020202020204" pitchFamily="34" charset="0"/>
              </a:rPr>
              <a:t>Sepulveda Ambulatory Care Center</a:t>
            </a:r>
            <a:endParaRPr lang="en-US" sz="18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1CC7FD28-9DBF-4ADF-9855-0E25AFB939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8882" y="3200400"/>
            <a:ext cx="3029919" cy="2587084"/>
          </a:xfrm>
          <a:prstGeom prst="rect">
            <a:avLst/>
          </a:prstGeom>
        </p:spPr>
      </p:pic>
    </p:spTree>
    <p:extLst>
      <p:ext uri="{BB962C8B-B14F-4D97-AF65-F5344CB8AC3E}">
        <p14:creationId xmlns:p14="http://schemas.microsoft.com/office/powerpoint/2010/main" val="57901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a:extLst>
              <a:ext uri="{FF2B5EF4-FFF2-40B4-BE49-F238E27FC236}">
                <a16:creationId xmlns:a16="http://schemas.microsoft.com/office/drawing/2014/main" id="{9D8B86AF-6863-4F18-963C-0EE7BEC7592D}"/>
              </a:ext>
            </a:extLst>
          </p:cNvPr>
          <p:cNvSpPr>
            <a:spLocks noChangeAspect="1" noChangeArrowheads="1"/>
          </p:cNvSpPr>
          <p:nvPr/>
        </p:nvSpPr>
        <p:spPr bwMode="auto">
          <a:xfrm>
            <a:off x="1524001" y="1471614"/>
            <a:ext cx="5249863"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endParaRPr lang="en-US" altLang="en-US"/>
          </a:p>
        </p:txBody>
      </p:sp>
      <p:sp>
        <p:nvSpPr>
          <p:cNvPr id="9219" name="Line 3">
            <a:extLst>
              <a:ext uri="{FF2B5EF4-FFF2-40B4-BE49-F238E27FC236}">
                <a16:creationId xmlns:a16="http://schemas.microsoft.com/office/drawing/2014/main" id="{A6F78883-373C-413A-9F75-744D6881292E}"/>
              </a:ext>
            </a:extLst>
          </p:cNvPr>
          <p:cNvSpPr>
            <a:spLocks noChangeShapeType="1"/>
          </p:cNvSpPr>
          <p:nvPr/>
        </p:nvSpPr>
        <p:spPr bwMode="auto">
          <a:xfrm flipH="1">
            <a:off x="5937250" y="4275138"/>
            <a:ext cx="0" cy="760412"/>
          </a:xfrm>
          <a:prstGeom prst="line">
            <a:avLst/>
          </a:prstGeom>
          <a:noFill/>
          <a:ln w="9525">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220" name="Line 4">
            <a:extLst>
              <a:ext uri="{FF2B5EF4-FFF2-40B4-BE49-F238E27FC236}">
                <a16:creationId xmlns:a16="http://schemas.microsoft.com/office/drawing/2014/main" id="{1F5226DB-E726-44E8-8D8F-188EFF135FA3}"/>
              </a:ext>
            </a:extLst>
          </p:cNvPr>
          <p:cNvSpPr>
            <a:spLocks noChangeShapeType="1"/>
          </p:cNvSpPr>
          <p:nvPr/>
        </p:nvSpPr>
        <p:spPr bwMode="auto">
          <a:xfrm flipH="1">
            <a:off x="9558338" y="2984501"/>
            <a:ext cx="0" cy="1306513"/>
          </a:xfrm>
          <a:prstGeom prst="line">
            <a:avLst/>
          </a:prstGeom>
          <a:noFill/>
          <a:ln w="9525">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221" name="Text Box 5">
            <a:extLst>
              <a:ext uri="{FF2B5EF4-FFF2-40B4-BE49-F238E27FC236}">
                <a16:creationId xmlns:a16="http://schemas.microsoft.com/office/drawing/2014/main" id="{C4390B3D-171C-4C47-8332-B3FDBE3B0985}"/>
              </a:ext>
            </a:extLst>
          </p:cNvPr>
          <p:cNvSpPr txBox="1">
            <a:spLocks noChangeArrowheads="1"/>
          </p:cNvSpPr>
          <p:nvPr/>
        </p:nvSpPr>
        <p:spPr bwMode="auto">
          <a:xfrm>
            <a:off x="2590801" y="1371601"/>
            <a:ext cx="417513"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a:r>
              <a:rPr lang="en-US" altLang="en-US" sz="1800" b="1">
                <a:latin typeface="Times New Roman" panose="02020603050405020304" pitchFamily="18" charset="0"/>
                <a:cs typeface="Times New Roman" panose="02020603050405020304" pitchFamily="18" charset="0"/>
              </a:rPr>
              <a:t>COGNITIVE  </a:t>
            </a:r>
          </a:p>
          <a:p>
            <a:pPr algn="ctr"/>
            <a:r>
              <a:rPr lang="en-US" altLang="en-US" sz="1800" b="1">
                <a:latin typeface="Times New Roman" panose="02020603050405020304" pitchFamily="18" charset="0"/>
                <a:cs typeface="Times New Roman" panose="02020603050405020304" pitchFamily="18" charset="0"/>
              </a:rPr>
              <a:t> LEVEL</a:t>
            </a:r>
            <a:endParaRPr lang="en-US" altLang="en-US" sz="1800" b="1">
              <a:latin typeface="Times New Roman" panose="02020603050405020304" pitchFamily="18" charset="0"/>
            </a:endParaRPr>
          </a:p>
        </p:txBody>
      </p:sp>
      <p:sp>
        <p:nvSpPr>
          <p:cNvPr id="9222" name="AutoShape 6">
            <a:extLst>
              <a:ext uri="{FF2B5EF4-FFF2-40B4-BE49-F238E27FC236}">
                <a16:creationId xmlns:a16="http://schemas.microsoft.com/office/drawing/2014/main" id="{7E9EE5F8-6024-4B4C-A358-859790546F88}"/>
              </a:ext>
            </a:extLst>
          </p:cNvPr>
          <p:cNvSpPr>
            <a:spLocks/>
          </p:cNvSpPr>
          <p:nvPr/>
        </p:nvSpPr>
        <p:spPr bwMode="auto">
          <a:xfrm rot="16200000">
            <a:off x="5399088" y="4764088"/>
            <a:ext cx="303212" cy="773112"/>
          </a:xfrm>
          <a:prstGeom prst="leftBrace">
            <a:avLst>
              <a:gd name="adj1" fmla="val 21248"/>
              <a:gd name="adj2" fmla="val 50000"/>
            </a:avLst>
          </a:prstGeom>
          <a:noFill/>
          <a:ln w="158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endParaRPr lang="en-US" altLang="en-US"/>
          </a:p>
        </p:txBody>
      </p:sp>
      <p:sp>
        <p:nvSpPr>
          <p:cNvPr id="9223" name="Text Box 7">
            <a:extLst>
              <a:ext uri="{FF2B5EF4-FFF2-40B4-BE49-F238E27FC236}">
                <a16:creationId xmlns:a16="http://schemas.microsoft.com/office/drawing/2014/main" id="{4253DFEA-8BE6-41C5-AA04-30037C5002B9}"/>
              </a:ext>
            </a:extLst>
          </p:cNvPr>
          <p:cNvSpPr txBox="1">
            <a:spLocks noChangeArrowheads="1"/>
          </p:cNvSpPr>
          <p:nvPr/>
        </p:nvSpPr>
        <p:spPr bwMode="auto">
          <a:xfrm>
            <a:off x="3030539" y="639763"/>
            <a:ext cx="1189037" cy="6604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bIns="0"/>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1400" b="1">
                <a:solidFill>
                  <a:schemeClr val="folHlink"/>
                </a:solidFill>
                <a:latin typeface="Times New Roman" panose="02020603050405020304" pitchFamily="18" charset="0"/>
                <a:cs typeface="Times New Roman" panose="02020603050405020304" pitchFamily="18" charset="0"/>
              </a:rPr>
              <a:t>Preinjury Functioning</a:t>
            </a:r>
            <a:endParaRPr lang="en-US" altLang="en-US" sz="1400" b="1">
              <a:solidFill>
                <a:schemeClr val="folHlink"/>
              </a:solidFill>
              <a:latin typeface="Times New Roman" panose="02020603050405020304" pitchFamily="18" charset="0"/>
            </a:endParaRPr>
          </a:p>
        </p:txBody>
      </p:sp>
      <p:sp>
        <p:nvSpPr>
          <p:cNvPr id="9224" name="Text Box 8">
            <a:extLst>
              <a:ext uri="{FF2B5EF4-FFF2-40B4-BE49-F238E27FC236}">
                <a16:creationId xmlns:a16="http://schemas.microsoft.com/office/drawing/2014/main" id="{D0535303-65B1-4F65-85A0-2C85515F8331}"/>
              </a:ext>
            </a:extLst>
          </p:cNvPr>
          <p:cNvSpPr txBox="1">
            <a:spLocks noChangeArrowheads="1"/>
          </p:cNvSpPr>
          <p:nvPr/>
        </p:nvSpPr>
        <p:spPr bwMode="auto">
          <a:xfrm>
            <a:off x="5349875" y="4838700"/>
            <a:ext cx="598488" cy="274638"/>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a:r>
              <a:rPr lang="en-US" altLang="en-US" sz="1800" b="1">
                <a:latin typeface="Times New Roman" panose="02020603050405020304" pitchFamily="18" charset="0"/>
                <a:cs typeface="Times New Roman" panose="02020603050405020304" pitchFamily="18" charset="0"/>
              </a:rPr>
              <a:t>PTA</a:t>
            </a:r>
            <a:endParaRPr lang="en-US" altLang="en-US" sz="1800" b="1">
              <a:latin typeface="Times New Roman" panose="02020603050405020304" pitchFamily="18" charset="0"/>
            </a:endParaRPr>
          </a:p>
        </p:txBody>
      </p:sp>
      <p:sp>
        <p:nvSpPr>
          <p:cNvPr id="9225" name="Text Box 9">
            <a:extLst>
              <a:ext uri="{FF2B5EF4-FFF2-40B4-BE49-F238E27FC236}">
                <a16:creationId xmlns:a16="http://schemas.microsoft.com/office/drawing/2014/main" id="{88024A6F-CF24-4E99-925D-7101E4FB9D6D}"/>
              </a:ext>
            </a:extLst>
          </p:cNvPr>
          <p:cNvSpPr txBox="1">
            <a:spLocks noChangeArrowheads="1"/>
          </p:cNvSpPr>
          <p:nvPr/>
        </p:nvSpPr>
        <p:spPr bwMode="auto">
          <a:xfrm>
            <a:off x="4592638" y="5046663"/>
            <a:ext cx="476250" cy="303212"/>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a:r>
              <a:rPr lang="en-US" altLang="en-US" sz="1400" b="1">
                <a:latin typeface="Times New Roman" panose="02020603050405020304" pitchFamily="18" charset="0"/>
                <a:cs typeface="Times New Roman" panose="02020603050405020304" pitchFamily="18" charset="0"/>
              </a:rPr>
              <a:t>Coma</a:t>
            </a:r>
            <a:endParaRPr lang="en-US" altLang="en-US" sz="1400" b="1">
              <a:latin typeface="Times New Roman" panose="02020603050405020304" pitchFamily="18" charset="0"/>
            </a:endParaRPr>
          </a:p>
        </p:txBody>
      </p:sp>
      <p:sp>
        <p:nvSpPr>
          <p:cNvPr id="9226" name="Freeform 10">
            <a:extLst>
              <a:ext uri="{FF2B5EF4-FFF2-40B4-BE49-F238E27FC236}">
                <a16:creationId xmlns:a16="http://schemas.microsoft.com/office/drawing/2014/main" id="{5BB80CDA-96DB-47F6-994F-0F1D909E44C0}"/>
              </a:ext>
            </a:extLst>
          </p:cNvPr>
          <p:cNvSpPr>
            <a:spLocks/>
          </p:cNvSpPr>
          <p:nvPr/>
        </p:nvSpPr>
        <p:spPr bwMode="auto">
          <a:xfrm>
            <a:off x="4876800" y="2133601"/>
            <a:ext cx="4711700" cy="2898775"/>
          </a:xfrm>
          <a:custGeom>
            <a:avLst/>
            <a:gdLst>
              <a:gd name="T0" fmla="*/ 0 w 5940"/>
              <a:gd name="T1" fmla="*/ 2898775 h 2595"/>
              <a:gd name="T2" fmla="*/ 297456 w 5940"/>
              <a:gd name="T3" fmla="*/ 2747972 h 2595"/>
              <a:gd name="T4" fmla="*/ 606810 w 5940"/>
              <a:gd name="T5" fmla="*/ 2329074 h 2595"/>
              <a:gd name="T6" fmla="*/ 904266 w 5940"/>
              <a:gd name="T7" fmla="*/ 1977199 h 2595"/>
              <a:gd name="T8" fmla="*/ 1273111 w 5940"/>
              <a:gd name="T9" fmla="*/ 1575057 h 2595"/>
              <a:gd name="T10" fmla="*/ 1665753 w 5940"/>
              <a:gd name="T11" fmla="*/ 1189671 h 2595"/>
              <a:gd name="T12" fmla="*/ 2272562 w 5940"/>
              <a:gd name="T13" fmla="*/ 703749 h 2595"/>
              <a:gd name="T14" fmla="*/ 3283913 w 5940"/>
              <a:gd name="T15" fmla="*/ 201071 h 2595"/>
              <a:gd name="T16" fmla="*/ 4711700 w 5940"/>
              <a:gd name="T17" fmla="*/ 0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40"/>
              <a:gd name="T28" fmla="*/ 0 h 2595"/>
              <a:gd name="T29" fmla="*/ 5940 w 5940"/>
              <a:gd name="T30" fmla="*/ 2595 h 25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40" h="2595">
                <a:moveTo>
                  <a:pt x="0" y="2595"/>
                </a:moveTo>
                <a:cubicBezTo>
                  <a:pt x="62" y="2572"/>
                  <a:pt x="248" y="2545"/>
                  <a:pt x="375" y="2460"/>
                </a:cubicBezTo>
                <a:cubicBezTo>
                  <a:pt x="502" y="2375"/>
                  <a:pt x="638" y="2200"/>
                  <a:pt x="765" y="2085"/>
                </a:cubicBezTo>
                <a:cubicBezTo>
                  <a:pt x="892" y="1970"/>
                  <a:pt x="1000" y="1882"/>
                  <a:pt x="1140" y="1770"/>
                </a:cubicBezTo>
                <a:cubicBezTo>
                  <a:pt x="1280" y="1658"/>
                  <a:pt x="1445" y="1528"/>
                  <a:pt x="1605" y="1410"/>
                </a:cubicBezTo>
                <a:cubicBezTo>
                  <a:pt x="1765" y="1292"/>
                  <a:pt x="1890" y="1195"/>
                  <a:pt x="2100" y="1065"/>
                </a:cubicBezTo>
                <a:cubicBezTo>
                  <a:pt x="2310" y="935"/>
                  <a:pt x="2525" y="777"/>
                  <a:pt x="2865" y="630"/>
                </a:cubicBezTo>
                <a:cubicBezTo>
                  <a:pt x="3205" y="483"/>
                  <a:pt x="3628" y="285"/>
                  <a:pt x="4140" y="180"/>
                </a:cubicBezTo>
                <a:cubicBezTo>
                  <a:pt x="4652" y="75"/>
                  <a:pt x="5565" y="37"/>
                  <a:pt x="5940" y="0"/>
                </a:cubicBezTo>
              </a:path>
            </a:pathLst>
          </a:custGeom>
          <a:noFill/>
          <a:ln w="254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27" name="Text Box 11">
            <a:extLst>
              <a:ext uri="{FF2B5EF4-FFF2-40B4-BE49-F238E27FC236}">
                <a16:creationId xmlns:a16="http://schemas.microsoft.com/office/drawing/2014/main" id="{9228CD61-F741-445F-820D-982E1D134AC9}"/>
              </a:ext>
            </a:extLst>
          </p:cNvPr>
          <p:cNvSpPr txBox="1">
            <a:spLocks noChangeArrowheads="1"/>
          </p:cNvSpPr>
          <p:nvPr/>
        </p:nvSpPr>
        <p:spPr bwMode="auto">
          <a:xfrm>
            <a:off x="4114800" y="2057401"/>
            <a:ext cx="382588" cy="303371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a:r>
              <a:rPr lang="en-US" altLang="en-US" sz="2000" b="1">
                <a:solidFill>
                  <a:srgbClr val="FF3300"/>
                </a:solidFill>
                <a:latin typeface="Times New Roman" panose="02020603050405020304" pitchFamily="18" charset="0"/>
                <a:cs typeface="Times New Roman" panose="02020603050405020304" pitchFamily="18" charset="0"/>
              </a:rPr>
              <a:t>I</a:t>
            </a:r>
          </a:p>
          <a:p>
            <a:pPr algn="ctr"/>
            <a:endParaRPr lang="en-US" altLang="en-US" sz="2000" b="1">
              <a:solidFill>
                <a:srgbClr val="FF3300"/>
              </a:solidFill>
              <a:latin typeface="Times New Roman" panose="02020603050405020304" pitchFamily="18" charset="0"/>
              <a:cs typeface="Times New Roman" panose="02020603050405020304" pitchFamily="18" charset="0"/>
            </a:endParaRPr>
          </a:p>
          <a:p>
            <a:pPr algn="ctr"/>
            <a:r>
              <a:rPr lang="en-US" altLang="en-US" sz="2000" b="1">
                <a:solidFill>
                  <a:srgbClr val="FF3300"/>
                </a:solidFill>
                <a:latin typeface="Times New Roman" panose="02020603050405020304" pitchFamily="18" charset="0"/>
                <a:cs typeface="Times New Roman" panose="02020603050405020304" pitchFamily="18" charset="0"/>
              </a:rPr>
              <a:t>N</a:t>
            </a:r>
          </a:p>
          <a:p>
            <a:pPr algn="ctr"/>
            <a:endParaRPr lang="en-US" altLang="en-US" sz="2000" b="1">
              <a:solidFill>
                <a:srgbClr val="FF3300"/>
              </a:solidFill>
              <a:latin typeface="Times New Roman" panose="02020603050405020304" pitchFamily="18" charset="0"/>
              <a:cs typeface="Times New Roman" panose="02020603050405020304" pitchFamily="18" charset="0"/>
            </a:endParaRPr>
          </a:p>
          <a:p>
            <a:pPr algn="ctr"/>
            <a:r>
              <a:rPr lang="en-US" altLang="en-US" sz="2000" b="1">
                <a:solidFill>
                  <a:srgbClr val="FF3300"/>
                </a:solidFill>
                <a:latin typeface="Times New Roman" panose="02020603050405020304" pitchFamily="18" charset="0"/>
                <a:cs typeface="Times New Roman" panose="02020603050405020304" pitchFamily="18" charset="0"/>
              </a:rPr>
              <a:t>J</a:t>
            </a:r>
          </a:p>
          <a:p>
            <a:pPr algn="ctr"/>
            <a:endParaRPr lang="en-US" altLang="en-US" sz="2000" b="1">
              <a:solidFill>
                <a:srgbClr val="FF3300"/>
              </a:solidFill>
              <a:latin typeface="Times New Roman" panose="02020603050405020304" pitchFamily="18" charset="0"/>
              <a:cs typeface="Times New Roman" panose="02020603050405020304" pitchFamily="18" charset="0"/>
            </a:endParaRPr>
          </a:p>
          <a:p>
            <a:pPr algn="ctr"/>
            <a:r>
              <a:rPr lang="en-US" altLang="en-US" sz="2000" b="1">
                <a:solidFill>
                  <a:srgbClr val="FF3300"/>
                </a:solidFill>
                <a:latin typeface="Times New Roman" panose="02020603050405020304" pitchFamily="18" charset="0"/>
                <a:cs typeface="Times New Roman" panose="02020603050405020304" pitchFamily="18" charset="0"/>
              </a:rPr>
              <a:t>U</a:t>
            </a:r>
          </a:p>
          <a:p>
            <a:pPr algn="ctr"/>
            <a:endParaRPr lang="en-US" altLang="en-US" sz="2000" b="1">
              <a:solidFill>
                <a:srgbClr val="FF3300"/>
              </a:solidFill>
              <a:latin typeface="Times New Roman" panose="02020603050405020304" pitchFamily="18" charset="0"/>
              <a:cs typeface="Times New Roman" panose="02020603050405020304" pitchFamily="18" charset="0"/>
            </a:endParaRPr>
          </a:p>
          <a:p>
            <a:pPr algn="ctr"/>
            <a:r>
              <a:rPr lang="en-US" altLang="en-US" sz="2000" b="1">
                <a:solidFill>
                  <a:srgbClr val="FF3300"/>
                </a:solidFill>
                <a:latin typeface="Times New Roman" panose="02020603050405020304" pitchFamily="18" charset="0"/>
                <a:cs typeface="Times New Roman" panose="02020603050405020304" pitchFamily="18" charset="0"/>
              </a:rPr>
              <a:t>R</a:t>
            </a:r>
          </a:p>
          <a:p>
            <a:pPr algn="ctr"/>
            <a:endParaRPr lang="en-US" altLang="en-US" sz="2000" b="1">
              <a:solidFill>
                <a:srgbClr val="FF3300"/>
              </a:solidFill>
              <a:latin typeface="Times New Roman" panose="02020603050405020304" pitchFamily="18" charset="0"/>
              <a:cs typeface="Times New Roman" panose="02020603050405020304" pitchFamily="18" charset="0"/>
            </a:endParaRPr>
          </a:p>
          <a:p>
            <a:pPr algn="ctr"/>
            <a:r>
              <a:rPr lang="en-US" altLang="en-US" sz="2000" b="1">
                <a:solidFill>
                  <a:srgbClr val="FF3300"/>
                </a:solidFill>
                <a:latin typeface="Times New Roman" panose="02020603050405020304" pitchFamily="18" charset="0"/>
                <a:cs typeface="Times New Roman" panose="02020603050405020304" pitchFamily="18" charset="0"/>
              </a:rPr>
              <a:t>Y</a:t>
            </a:r>
            <a:endParaRPr lang="en-US" altLang="en-US" sz="2000" b="1">
              <a:solidFill>
                <a:srgbClr val="FF3300"/>
              </a:solidFill>
              <a:latin typeface="Times New Roman" panose="02020603050405020304" pitchFamily="18" charset="0"/>
            </a:endParaRPr>
          </a:p>
        </p:txBody>
      </p:sp>
      <p:sp>
        <p:nvSpPr>
          <p:cNvPr id="9228" name="Line 12">
            <a:extLst>
              <a:ext uri="{FF2B5EF4-FFF2-40B4-BE49-F238E27FC236}">
                <a16:creationId xmlns:a16="http://schemas.microsoft.com/office/drawing/2014/main" id="{9D1DC850-3305-4EA7-BB3E-68F89BF6B549}"/>
              </a:ext>
            </a:extLst>
          </p:cNvPr>
          <p:cNvSpPr>
            <a:spLocks noChangeShapeType="1"/>
          </p:cNvSpPr>
          <p:nvPr/>
        </p:nvSpPr>
        <p:spPr bwMode="auto">
          <a:xfrm>
            <a:off x="2914650" y="1"/>
            <a:ext cx="1588" cy="547211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9229" name="Group 13">
            <a:extLst>
              <a:ext uri="{FF2B5EF4-FFF2-40B4-BE49-F238E27FC236}">
                <a16:creationId xmlns:a16="http://schemas.microsoft.com/office/drawing/2014/main" id="{32FDFD8E-14D0-4CA0-8614-A5C9C0461C08}"/>
              </a:ext>
            </a:extLst>
          </p:cNvPr>
          <p:cNvGrpSpPr>
            <a:grpSpLocks/>
          </p:cNvGrpSpPr>
          <p:nvPr/>
        </p:nvGrpSpPr>
        <p:grpSpPr bwMode="auto">
          <a:xfrm>
            <a:off x="2994026" y="1350964"/>
            <a:ext cx="2157413" cy="3665537"/>
            <a:chOff x="2240" y="2649"/>
            <a:chExt cx="2720" cy="3280"/>
          </a:xfrm>
        </p:grpSpPr>
        <p:grpSp>
          <p:nvGrpSpPr>
            <p:cNvPr id="9269" name="Group 14">
              <a:extLst>
                <a:ext uri="{FF2B5EF4-FFF2-40B4-BE49-F238E27FC236}">
                  <a16:creationId xmlns:a16="http://schemas.microsoft.com/office/drawing/2014/main" id="{5A8884CC-72A4-4CBF-8AEC-14D56CB86543}"/>
                </a:ext>
              </a:extLst>
            </p:cNvPr>
            <p:cNvGrpSpPr>
              <a:grpSpLocks/>
            </p:cNvGrpSpPr>
            <p:nvPr/>
          </p:nvGrpSpPr>
          <p:grpSpPr bwMode="auto">
            <a:xfrm>
              <a:off x="2240" y="2649"/>
              <a:ext cx="2017" cy="3279"/>
              <a:chOff x="2240" y="2649"/>
              <a:chExt cx="2017" cy="3279"/>
            </a:xfrm>
          </p:grpSpPr>
          <p:sp>
            <p:nvSpPr>
              <p:cNvPr id="9271" name="Line 15">
                <a:extLst>
                  <a:ext uri="{FF2B5EF4-FFF2-40B4-BE49-F238E27FC236}">
                    <a16:creationId xmlns:a16="http://schemas.microsoft.com/office/drawing/2014/main" id="{93083217-2340-4CE8-B13D-7BCD1A7EFF48}"/>
                  </a:ext>
                </a:extLst>
              </p:cNvPr>
              <p:cNvSpPr>
                <a:spLocks noChangeShapeType="1"/>
              </p:cNvSpPr>
              <p:nvPr/>
            </p:nvSpPr>
            <p:spPr bwMode="auto">
              <a:xfrm>
                <a:off x="2240" y="2649"/>
                <a:ext cx="1730" cy="1"/>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72" name="Freeform 16">
                <a:extLst>
                  <a:ext uri="{FF2B5EF4-FFF2-40B4-BE49-F238E27FC236}">
                    <a16:creationId xmlns:a16="http://schemas.microsoft.com/office/drawing/2014/main" id="{6ED8D916-E36E-4625-88B4-ABC590DBC5A8}"/>
                  </a:ext>
                </a:extLst>
              </p:cNvPr>
              <p:cNvSpPr>
                <a:spLocks/>
              </p:cNvSpPr>
              <p:nvPr/>
            </p:nvSpPr>
            <p:spPr bwMode="auto">
              <a:xfrm>
                <a:off x="3975" y="2655"/>
                <a:ext cx="282" cy="3273"/>
              </a:xfrm>
              <a:custGeom>
                <a:avLst/>
                <a:gdLst>
                  <a:gd name="T0" fmla="*/ 0 w 282"/>
                  <a:gd name="T1" fmla="*/ 0 h 3273"/>
                  <a:gd name="T2" fmla="*/ 165 w 282"/>
                  <a:gd name="T3" fmla="*/ 961 h 3273"/>
                  <a:gd name="T4" fmla="*/ 265 w 282"/>
                  <a:gd name="T5" fmla="*/ 2457 h 3273"/>
                  <a:gd name="T6" fmla="*/ 265 w 282"/>
                  <a:gd name="T7" fmla="*/ 3273 h 3273"/>
                  <a:gd name="T8" fmla="*/ 0 60000 65536"/>
                  <a:gd name="T9" fmla="*/ 0 60000 65536"/>
                  <a:gd name="T10" fmla="*/ 0 60000 65536"/>
                  <a:gd name="T11" fmla="*/ 0 60000 65536"/>
                  <a:gd name="T12" fmla="*/ 0 w 282"/>
                  <a:gd name="T13" fmla="*/ 0 h 3273"/>
                  <a:gd name="T14" fmla="*/ 282 w 282"/>
                  <a:gd name="T15" fmla="*/ 3273 h 3273"/>
                </a:gdLst>
                <a:ahLst/>
                <a:cxnLst>
                  <a:cxn ang="T8">
                    <a:pos x="T0" y="T1"/>
                  </a:cxn>
                  <a:cxn ang="T9">
                    <a:pos x="T2" y="T3"/>
                  </a:cxn>
                  <a:cxn ang="T10">
                    <a:pos x="T4" y="T5"/>
                  </a:cxn>
                  <a:cxn ang="T11">
                    <a:pos x="T6" y="T7"/>
                  </a:cxn>
                </a:cxnLst>
                <a:rect l="T12" t="T13" r="T14" b="T15"/>
                <a:pathLst>
                  <a:path w="282" h="3273">
                    <a:moveTo>
                      <a:pt x="0" y="0"/>
                    </a:moveTo>
                    <a:cubicBezTo>
                      <a:pt x="28" y="163"/>
                      <a:pt x="121" y="552"/>
                      <a:pt x="165" y="961"/>
                    </a:cubicBezTo>
                    <a:cubicBezTo>
                      <a:pt x="209" y="1370"/>
                      <a:pt x="248" y="2072"/>
                      <a:pt x="265" y="2457"/>
                    </a:cubicBezTo>
                    <a:cubicBezTo>
                      <a:pt x="282" y="2842"/>
                      <a:pt x="273" y="3057"/>
                      <a:pt x="265" y="3273"/>
                    </a:cubicBezTo>
                  </a:path>
                </a:pathLst>
              </a:custGeom>
              <a:noFill/>
              <a:ln w="254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9270" name="Line 17">
              <a:extLst>
                <a:ext uri="{FF2B5EF4-FFF2-40B4-BE49-F238E27FC236}">
                  <a16:creationId xmlns:a16="http://schemas.microsoft.com/office/drawing/2014/main" id="{8A3E8FF5-9EF2-4104-80B8-44CB225834A1}"/>
                </a:ext>
              </a:extLst>
            </p:cNvPr>
            <p:cNvSpPr>
              <a:spLocks noChangeShapeType="1"/>
            </p:cNvSpPr>
            <p:nvPr/>
          </p:nvSpPr>
          <p:spPr bwMode="auto">
            <a:xfrm>
              <a:off x="4240" y="5928"/>
              <a:ext cx="720" cy="1"/>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230" name="AutoShape 18">
            <a:extLst>
              <a:ext uri="{FF2B5EF4-FFF2-40B4-BE49-F238E27FC236}">
                <a16:creationId xmlns:a16="http://schemas.microsoft.com/office/drawing/2014/main" id="{626D3643-4595-489E-832D-FB438EA67977}"/>
              </a:ext>
            </a:extLst>
          </p:cNvPr>
          <p:cNvSpPr>
            <a:spLocks/>
          </p:cNvSpPr>
          <p:nvPr/>
        </p:nvSpPr>
        <p:spPr bwMode="auto">
          <a:xfrm rot="16200000">
            <a:off x="3829844" y="5390356"/>
            <a:ext cx="336550" cy="528638"/>
          </a:xfrm>
          <a:prstGeom prst="leftBrace">
            <a:avLst>
              <a:gd name="adj1" fmla="val 13090"/>
              <a:gd name="adj2" fmla="val 50000"/>
            </a:avLst>
          </a:prstGeom>
          <a:noFill/>
          <a:ln w="158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endParaRPr lang="en-US" altLang="en-US"/>
          </a:p>
        </p:txBody>
      </p:sp>
      <p:sp>
        <p:nvSpPr>
          <p:cNvPr id="9231" name="Freeform 19">
            <a:extLst>
              <a:ext uri="{FF2B5EF4-FFF2-40B4-BE49-F238E27FC236}">
                <a16:creationId xmlns:a16="http://schemas.microsoft.com/office/drawing/2014/main" id="{79615677-62AA-4DF6-B238-906C3CD259E9}"/>
              </a:ext>
            </a:extLst>
          </p:cNvPr>
          <p:cNvSpPr>
            <a:spLocks/>
          </p:cNvSpPr>
          <p:nvPr/>
        </p:nvSpPr>
        <p:spPr bwMode="auto">
          <a:xfrm>
            <a:off x="4584701" y="1333500"/>
            <a:ext cx="5103813" cy="2870200"/>
          </a:xfrm>
          <a:custGeom>
            <a:avLst/>
            <a:gdLst>
              <a:gd name="T0" fmla="*/ 0 w 6435"/>
              <a:gd name="T1" fmla="*/ 2722724 h 2569"/>
              <a:gd name="T2" fmla="*/ 47588 w 6435"/>
              <a:gd name="T3" fmla="*/ 2622172 h 2569"/>
              <a:gd name="T4" fmla="*/ 47588 w 6435"/>
              <a:gd name="T5" fmla="*/ 1231203 h 2569"/>
              <a:gd name="T6" fmla="*/ 83279 w 6435"/>
              <a:gd name="T7" fmla="*/ 644650 h 2569"/>
              <a:gd name="T8" fmla="*/ 345013 w 6435"/>
              <a:gd name="T9" fmla="*/ 326235 h 2569"/>
              <a:gd name="T10" fmla="*/ 535365 w 6435"/>
              <a:gd name="T11" fmla="*/ 208925 h 2569"/>
              <a:gd name="T12" fmla="*/ 963657 w 6435"/>
              <a:gd name="T13" fmla="*/ 125131 h 2569"/>
              <a:gd name="T14" fmla="*/ 1617992 w 6435"/>
              <a:gd name="T15" fmla="*/ 58097 h 2569"/>
              <a:gd name="T16" fmla="*/ 2879074 w 6435"/>
              <a:gd name="T17" fmla="*/ 7821 h 2569"/>
              <a:gd name="T18" fmla="*/ 5103813 w 6435"/>
              <a:gd name="T19" fmla="*/ 7821 h 25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35"/>
              <a:gd name="T31" fmla="*/ 0 h 2569"/>
              <a:gd name="T32" fmla="*/ 6435 w 6435"/>
              <a:gd name="T33" fmla="*/ 2569 h 25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35" h="2569">
                <a:moveTo>
                  <a:pt x="0" y="2437"/>
                </a:moveTo>
                <a:cubicBezTo>
                  <a:pt x="10" y="2422"/>
                  <a:pt x="50" y="2569"/>
                  <a:pt x="60" y="2347"/>
                </a:cubicBezTo>
                <a:cubicBezTo>
                  <a:pt x="70" y="2125"/>
                  <a:pt x="53" y="1397"/>
                  <a:pt x="60" y="1102"/>
                </a:cubicBezTo>
                <a:cubicBezTo>
                  <a:pt x="67" y="807"/>
                  <a:pt x="43" y="712"/>
                  <a:pt x="105" y="577"/>
                </a:cubicBezTo>
                <a:cubicBezTo>
                  <a:pt x="167" y="442"/>
                  <a:pt x="340" y="357"/>
                  <a:pt x="435" y="292"/>
                </a:cubicBezTo>
                <a:cubicBezTo>
                  <a:pt x="530" y="227"/>
                  <a:pt x="545" y="217"/>
                  <a:pt x="675" y="187"/>
                </a:cubicBezTo>
                <a:cubicBezTo>
                  <a:pt x="805" y="157"/>
                  <a:pt x="988" y="134"/>
                  <a:pt x="1215" y="112"/>
                </a:cubicBezTo>
                <a:cubicBezTo>
                  <a:pt x="1442" y="90"/>
                  <a:pt x="1638" y="69"/>
                  <a:pt x="2040" y="52"/>
                </a:cubicBezTo>
                <a:cubicBezTo>
                  <a:pt x="2442" y="35"/>
                  <a:pt x="2898" y="14"/>
                  <a:pt x="3630" y="7"/>
                </a:cubicBezTo>
                <a:cubicBezTo>
                  <a:pt x="4362" y="0"/>
                  <a:pt x="5851" y="7"/>
                  <a:pt x="6435" y="7"/>
                </a:cubicBezTo>
              </a:path>
            </a:pathLst>
          </a:custGeom>
          <a:noFill/>
          <a:ln w="254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32" name="Freeform 20">
            <a:extLst>
              <a:ext uri="{FF2B5EF4-FFF2-40B4-BE49-F238E27FC236}">
                <a16:creationId xmlns:a16="http://schemas.microsoft.com/office/drawing/2014/main" id="{CFEC20AB-83E2-41F1-BDBF-6DB5766EF61B}"/>
              </a:ext>
            </a:extLst>
          </p:cNvPr>
          <p:cNvSpPr>
            <a:spLocks/>
          </p:cNvSpPr>
          <p:nvPr/>
        </p:nvSpPr>
        <p:spPr bwMode="auto">
          <a:xfrm>
            <a:off x="5135563" y="2984500"/>
            <a:ext cx="4418012" cy="2046288"/>
          </a:xfrm>
          <a:custGeom>
            <a:avLst/>
            <a:gdLst>
              <a:gd name="T0" fmla="*/ 0 w 5570"/>
              <a:gd name="T1" fmla="*/ 2033995 h 1831"/>
              <a:gd name="T2" fmla="*/ 233988 w 5570"/>
              <a:gd name="T3" fmla="*/ 1927825 h 1831"/>
              <a:gd name="T4" fmla="*/ 757487 w 5570"/>
              <a:gd name="T5" fmla="*/ 1324332 h 1831"/>
              <a:gd name="T6" fmla="*/ 1126315 w 5570"/>
              <a:gd name="T7" fmla="*/ 1022585 h 1831"/>
              <a:gd name="T8" fmla="*/ 1737064 w 5570"/>
              <a:gd name="T9" fmla="*/ 704075 h 1831"/>
              <a:gd name="T10" fmla="*/ 2379540 w 5570"/>
              <a:gd name="T11" fmla="*/ 413504 h 1831"/>
              <a:gd name="T12" fmla="*/ 3212378 w 5570"/>
              <a:gd name="T13" fmla="*/ 156461 h 1831"/>
              <a:gd name="T14" fmla="*/ 3854854 w 5570"/>
              <a:gd name="T15" fmla="*/ 33527 h 1831"/>
              <a:gd name="T16" fmla="*/ 4418012 w 5570"/>
              <a:gd name="T17" fmla="*/ 0 h 18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70"/>
              <a:gd name="T28" fmla="*/ 0 h 1831"/>
              <a:gd name="T29" fmla="*/ 5570 w 5570"/>
              <a:gd name="T30" fmla="*/ 1831 h 18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70" h="1831">
                <a:moveTo>
                  <a:pt x="0" y="1820"/>
                </a:moveTo>
                <a:cubicBezTo>
                  <a:pt x="49" y="1806"/>
                  <a:pt x="136" y="1831"/>
                  <a:pt x="295" y="1725"/>
                </a:cubicBezTo>
                <a:cubicBezTo>
                  <a:pt x="454" y="1619"/>
                  <a:pt x="768" y="1320"/>
                  <a:pt x="955" y="1185"/>
                </a:cubicBezTo>
                <a:cubicBezTo>
                  <a:pt x="1142" y="1050"/>
                  <a:pt x="1214" y="1007"/>
                  <a:pt x="1420" y="915"/>
                </a:cubicBezTo>
                <a:cubicBezTo>
                  <a:pt x="1626" y="823"/>
                  <a:pt x="1927" y="721"/>
                  <a:pt x="2190" y="630"/>
                </a:cubicBezTo>
                <a:cubicBezTo>
                  <a:pt x="2453" y="539"/>
                  <a:pt x="2690" y="452"/>
                  <a:pt x="3000" y="370"/>
                </a:cubicBezTo>
                <a:cubicBezTo>
                  <a:pt x="3310" y="288"/>
                  <a:pt x="3740" y="197"/>
                  <a:pt x="4050" y="140"/>
                </a:cubicBezTo>
                <a:cubicBezTo>
                  <a:pt x="4360" y="83"/>
                  <a:pt x="4607" y="53"/>
                  <a:pt x="4860" y="30"/>
                </a:cubicBezTo>
                <a:cubicBezTo>
                  <a:pt x="5113" y="7"/>
                  <a:pt x="5422" y="6"/>
                  <a:pt x="5570" y="0"/>
                </a:cubicBezTo>
              </a:path>
            </a:pathLst>
          </a:custGeom>
          <a:noFill/>
          <a:ln w="254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33" name="Text Box 21">
            <a:extLst>
              <a:ext uri="{FF2B5EF4-FFF2-40B4-BE49-F238E27FC236}">
                <a16:creationId xmlns:a16="http://schemas.microsoft.com/office/drawing/2014/main" id="{AE76BD56-0866-4ADA-8C89-10F6D1875425}"/>
              </a:ext>
            </a:extLst>
          </p:cNvPr>
          <p:cNvSpPr txBox="1">
            <a:spLocks noChangeArrowheads="1"/>
          </p:cNvSpPr>
          <p:nvPr/>
        </p:nvSpPr>
        <p:spPr bwMode="auto">
          <a:xfrm>
            <a:off x="3429001" y="5867401"/>
            <a:ext cx="1109663"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a:r>
              <a:rPr lang="en-US" altLang="en-US" sz="1600" b="1">
                <a:latin typeface="Times New Roman" panose="02020603050405020304" pitchFamily="18" charset="0"/>
                <a:cs typeface="Times New Roman" panose="02020603050405020304" pitchFamily="18" charset="0"/>
              </a:rPr>
              <a:t>Retro-</a:t>
            </a:r>
            <a:endParaRPr lang="en-US" altLang="en-US" sz="1600" b="1">
              <a:latin typeface="Times New Roman" panose="02020603050405020304" pitchFamily="18" charset="0"/>
            </a:endParaRPr>
          </a:p>
          <a:p>
            <a:pPr algn="ctr"/>
            <a:r>
              <a:rPr lang="en-US" altLang="en-US" sz="1600" b="1">
                <a:latin typeface="Times New Roman" panose="02020603050405020304" pitchFamily="18" charset="0"/>
                <a:cs typeface="Times New Roman" panose="02020603050405020304" pitchFamily="18" charset="0"/>
              </a:rPr>
              <a:t>Grade Amnesia</a:t>
            </a:r>
            <a:endParaRPr lang="en-US" altLang="en-US" sz="1600" b="1">
              <a:latin typeface="Times New Roman" panose="02020603050405020304" pitchFamily="18" charset="0"/>
            </a:endParaRPr>
          </a:p>
        </p:txBody>
      </p:sp>
      <p:sp>
        <p:nvSpPr>
          <p:cNvPr id="9234" name="Text Box 22">
            <a:extLst>
              <a:ext uri="{FF2B5EF4-FFF2-40B4-BE49-F238E27FC236}">
                <a16:creationId xmlns:a16="http://schemas.microsoft.com/office/drawing/2014/main" id="{AE04501D-7EDD-429A-9895-3BF3797422F8}"/>
              </a:ext>
            </a:extLst>
          </p:cNvPr>
          <p:cNvSpPr txBox="1">
            <a:spLocks noChangeArrowheads="1"/>
          </p:cNvSpPr>
          <p:nvPr/>
        </p:nvSpPr>
        <p:spPr bwMode="auto">
          <a:xfrm>
            <a:off x="7315201" y="6172201"/>
            <a:ext cx="110966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a:r>
              <a:rPr lang="en-US" altLang="en-US" sz="2000" b="1">
                <a:latin typeface="Times New Roman" panose="02020603050405020304" pitchFamily="18" charset="0"/>
                <a:cs typeface="Times New Roman" panose="02020603050405020304" pitchFamily="18" charset="0"/>
              </a:rPr>
              <a:t>Months</a:t>
            </a:r>
            <a:endParaRPr lang="en-US" altLang="en-US" sz="2000" b="1">
              <a:latin typeface="Times New Roman" panose="02020603050405020304" pitchFamily="18" charset="0"/>
            </a:endParaRPr>
          </a:p>
        </p:txBody>
      </p:sp>
      <p:sp>
        <p:nvSpPr>
          <p:cNvPr id="9235" name="Line 23">
            <a:extLst>
              <a:ext uri="{FF2B5EF4-FFF2-40B4-BE49-F238E27FC236}">
                <a16:creationId xmlns:a16="http://schemas.microsoft.com/office/drawing/2014/main" id="{719F6B69-BEFB-4DB3-9EF7-F09BED768B18}"/>
              </a:ext>
            </a:extLst>
          </p:cNvPr>
          <p:cNvSpPr>
            <a:spLocks noChangeShapeType="1"/>
          </p:cNvSpPr>
          <p:nvPr/>
        </p:nvSpPr>
        <p:spPr bwMode="auto">
          <a:xfrm>
            <a:off x="7391400" y="5486400"/>
            <a:ext cx="0" cy="304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36" name="Line 24">
            <a:extLst>
              <a:ext uri="{FF2B5EF4-FFF2-40B4-BE49-F238E27FC236}">
                <a16:creationId xmlns:a16="http://schemas.microsoft.com/office/drawing/2014/main" id="{E61AFE78-69E6-4440-AC99-4684A9BD5114}"/>
              </a:ext>
            </a:extLst>
          </p:cNvPr>
          <p:cNvSpPr>
            <a:spLocks noChangeShapeType="1"/>
          </p:cNvSpPr>
          <p:nvPr/>
        </p:nvSpPr>
        <p:spPr bwMode="auto">
          <a:xfrm>
            <a:off x="8305800" y="5486400"/>
            <a:ext cx="0" cy="304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37" name="Line 25">
            <a:extLst>
              <a:ext uri="{FF2B5EF4-FFF2-40B4-BE49-F238E27FC236}">
                <a16:creationId xmlns:a16="http://schemas.microsoft.com/office/drawing/2014/main" id="{697E415B-6CF5-4EC2-852B-4E854F1FF702}"/>
              </a:ext>
            </a:extLst>
          </p:cNvPr>
          <p:cNvSpPr>
            <a:spLocks noChangeShapeType="1"/>
          </p:cNvSpPr>
          <p:nvPr/>
        </p:nvSpPr>
        <p:spPr bwMode="auto">
          <a:xfrm>
            <a:off x="9272588" y="5486400"/>
            <a:ext cx="0" cy="304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38" name="Text Box 26">
            <a:extLst>
              <a:ext uri="{FF2B5EF4-FFF2-40B4-BE49-F238E27FC236}">
                <a16:creationId xmlns:a16="http://schemas.microsoft.com/office/drawing/2014/main" id="{D171C0F2-4646-42E5-B18E-669370C6D647}"/>
              </a:ext>
            </a:extLst>
          </p:cNvPr>
          <p:cNvSpPr txBox="1">
            <a:spLocks noChangeArrowheads="1"/>
          </p:cNvSpPr>
          <p:nvPr/>
        </p:nvSpPr>
        <p:spPr bwMode="auto">
          <a:xfrm>
            <a:off x="7315201" y="5867400"/>
            <a:ext cx="20637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a:r>
              <a:rPr lang="en-US" altLang="en-US" sz="1400" b="1">
                <a:latin typeface="Times New Roman" panose="02020603050405020304" pitchFamily="18" charset="0"/>
                <a:cs typeface="Times New Roman" panose="02020603050405020304" pitchFamily="18" charset="0"/>
              </a:rPr>
              <a:t>3</a:t>
            </a:r>
            <a:endParaRPr lang="en-US" altLang="en-US" sz="1400" b="1">
              <a:latin typeface="Times New Roman" panose="02020603050405020304" pitchFamily="18" charset="0"/>
            </a:endParaRPr>
          </a:p>
        </p:txBody>
      </p:sp>
      <p:sp>
        <p:nvSpPr>
          <p:cNvPr id="9239" name="Text Box 27">
            <a:extLst>
              <a:ext uri="{FF2B5EF4-FFF2-40B4-BE49-F238E27FC236}">
                <a16:creationId xmlns:a16="http://schemas.microsoft.com/office/drawing/2014/main" id="{432863B5-2F86-4A29-A4D1-2943EDDB9600}"/>
              </a:ext>
            </a:extLst>
          </p:cNvPr>
          <p:cNvSpPr txBox="1">
            <a:spLocks noChangeArrowheads="1"/>
          </p:cNvSpPr>
          <p:nvPr/>
        </p:nvSpPr>
        <p:spPr bwMode="auto">
          <a:xfrm>
            <a:off x="8229601" y="5867401"/>
            <a:ext cx="206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a:r>
              <a:rPr lang="en-US" altLang="en-US" sz="1400" b="1">
                <a:latin typeface="Times New Roman" panose="02020603050405020304" pitchFamily="18" charset="0"/>
                <a:cs typeface="Times New Roman" panose="02020603050405020304" pitchFamily="18" charset="0"/>
              </a:rPr>
              <a:t>6</a:t>
            </a:r>
            <a:endParaRPr lang="en-US" altLang="en-US" sz="1400" b="1">
              <a:latin typeface="Times New Roman" panose="02020603050405020304" pitchFamily="18" charset="0"/>
            </a:endParaRPr>
          </a:p>
        </p:txBody>
      </p:sp>
      <p:sp>
        <p:nvSpPr>
          <p:cNvPr id="9240" name="Text Box 28">
            <a:extLst>
              <a:ext uri="{FF2B5EF4-FFF2-40B4-BE49-F238E27FC236}">
                <a16:creationId xmlns:a16="http://schemas.microsoft.com/office/drawing/2014/main" id="{1B49FACE-21C1-452D-812B-EF6CF7CA6573}"/>
              </a:ext>
            </a:extLst>
          </p:cNvPr>
          <p:cNvSpPr txBox="1">
            <a:spLocks noChangeArrowheads="1"/>
          </p:cNvSpPr>
          <p:nvPr/>
        </p:nvSpPr>
        <p:spPr bwMode="auto">
          <a:xfrm>
            <a:off x="9161464" y="5845176"/>
            <a:ext cx="206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a:r>
              <a:rPr lang="en-US" altLang="en-US" sz="1400" b="1">
                <a:latin typeface="Times New Roman" panose="02020603050405020304" pitchFamily="18" charset="0"/>
                <a:cs typeface="Times New Roman" panose="02020603050405020304" pitchFamily="18" charset="0"/>
              </a:rPr>
              <a:t>12</a:t>
            </a:r>
            <a:endParaRPr lang="en-US" altLang="en-US" sz="1400" b="1">
              <a:latin typeface="Times New Roman" panose="02020603050405020304" pitchFamily="18" charset="0"/>
            </a:endParaRPr>
          </a:p>
        </p:txBody>
      </p:sp>
      <p:sp>
        <p:nvSpPr>
          <p:cNvPr id="9241" name="Text Box 29">
            <a:extLst>
              <a:ext uri="{FF2B5EF4-FFF2-40B4-BE49-F238E27FC236}">
                <a16:creationId xmlns:a16="http://schemas.microsoft.com/office/drawing/2014/main" id="{71C08F44-52AC-417F-ADE7-7B46A3B44C90}"/>
              </a:ext>
            </a:extLst>
          </p:cNvPr>
          <p:cNvSpPr txBox="1">
            <a:spLocks noChangeArrowheads="1"/>
          </p:cNvSpPr>
          <p:nvPr/>
        </p:nvSpPr>
        <p:spPr bwMode="auto">
          <a:xfrm>
            <a:off x="5662613" y="966788"/>
            <a:ext cx="1111250" cy="32385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a:r>
              <a:rPr lang="en-US" altLang="en-US" sz="2000" b="1">
                <a:solidFill>
                  <a:schemeClr val="folHlink"/>
                </a:solidFill>
                <a:latin typeface="Times New Roman" panose="02020603050405020304" pitchFamily="18" charset="0"/>
                <a:cs typeface="Times New Roman" panose="02020603050405020304" pitchFamily="18" charset="0"/>
              </a:rPr>
              <a:t>Mild TBI</a:t>
            </a:r>
            <a:endParaRPr lang="en-US" altLang="en-US" sz="2000" b="1">
              <a:solidFill>
                <a:schemeClr val="folHlink"/>
              </a:solidFill>
              <a:latin typeface="Times New Roman" panose="02020603050405020304" pitchFamily="18" charset="0"/>
            </a:endParaRPr>
          </a:p>
        </p:txBody>
      </p:sp>
      <p:sp>
        <p:nvSpPr>
          <p:cNvPr id="9242" name="Text Box 30">
            <a:extLst>
              <a:ext uri="{FF2B5EF4-FFF2-40B4-BE49-F238E27FC236}">
                <a16:creationId xmlns:a16="http://schemas.microsoft.com/office/drawing/2014/main" id="{02538A0F-970A-4B8E-A345-D27B7B7440A4}"/>
              </a:ext>
            </a:extLst>
          </p:cNvPr>
          <p:cNvSpPr txBox="1">
            <a:spLocks noChangeArrowheads="1"/>
          </p:cNvSpPr>
          <p:nvPr/>
        </p:nvSpPr>
        <p:spPr bwMode="auto">
          <a:xfrm>
            <a:off x="6496051" y="2190751"/>
            <a:ext cx="1228725" cy="390525"/>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a:r>
              <a:rPr lang="en-US" altLang="en-US" sz="2000" b="1">
                <a:solidFill>
                  <a:schemeClr val="folHlink"/>
                </a:solidFill>
                <a:latin typeface="Times New Roman" panose="02020603050405020304" pitchFamily="18" charset="0"/>
                <a:cs typeface="Times New Roman" panose="02020603050405020304" pitchFamily="18" charset="0"/>
              </a:rPr>
              <a:t>Moderate TBI</a:t>
            </a:r>
            <a:endParaRPr lang="en-US" altLang="en-US" sz="2000" b="1">
              <a:solidFill>
                <a:schemeClr val="folHlink"/>
              </a:solidFill>
              <a:latin typeface="Times New Roman" panose="02020603050405020304" pitchFamily="18" charset="0"/>
            </a:endParaRPr>
          </a:p>
        </p:txBody>
      </p:sp>
      <p:sp>
        <p:nvSpPr>
          <p:cNvPr id="9243" name="Text Box 31">
            <a:extLst>
              <a:ext uri="{FF2B5EF4-FFF2-40B4-BE49-F238E27FC236}">
                <a16:creationId xmlns:a16="http://schemas.microsoft.com/office/drawing/2014/main" id="{2FA476F5-32B9-45FD-88FC-691F35BEE7E1}"/>
              </a:ext>
            </a:extLst>
          </p:cNvPr>
          <p:cNvSpPr txBox="1">
            <a:spLocks noChangeArrowheads="1"/>
          </p:cNvSpPr>
          <p:nvPr/>
        </p:nvSpPr>
        <p:spPr bwMode="auto">
          <a:xfrm>
            <a:off x="7554913" y="3448051"/>
            <a:ext cx="1109662" cy="390525"/>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a:r>
              <a:rPr lang="en-US" altLang="en-US" sz="2000" b="1">
                <a:solidFill>
                  <a:schemeClr val="folHlink"/>
                </a:solidFill>
                <a:latin typeface="Times New Roman" panose="02020603050405020304" pitchFamily="18" charset="0"/>
                <a:cs typeface="Times New Roman" panose="02020603050405020304" pitchFamily="18" charset="0"/>
              </a:rPr>
              <a:t>Severe TBI</a:t>
            </a:r>
            <a:endParaRPr lang="en-US" altLang="en-US" sz="2000" b="1">
              <a:solidFill>
                <a:schemeClr val="folHlink"/>
              </a:solidFill>
              <a:latin typeface="Times New Roman" panose="02020603050405020304" pitchFamily="18" charset="0"/>
            </a:endParaRPr>
          </a:p>
        </p:txBody>
      </p:sp>
      <p:sp>
        <p:nvSpPr>
          <p:cNvPr id="9244" name="AutoShape 32">
            <a:extLst>
              <a:ext uri="{FF2B5EF4-FFF2-40B4-BE49-F238E27FC236}">
                <a16:creationId xmlns:a16="http://schemas.microsoft.com/office/drawing/2014/main" id="{81AB2EBE-21B8-4AE1-A019-A61957743E60}"/>
              </a:ext>
            </a:extLst>
          </p:cNvPr>
          <p:cNvSpPr>
            <a:spLocks/>
          </p:cNvSpPr>
          <p:nvPr/>
        </p:nvSpPr>
        <p:spPr bwMode="auto">
          <a:xfrm rot="5400000" flipV="1">
            <a:off x="7316788" y="-77787"/>
            <a:ext cx="404813" cy="4065588"/>
          </a:xfrm>
          <a:prstGeom prst="leftBrace">
            <a:avLst>
              <a:gd name="adj1" fmla="val 83693"/>
              <a:gd name="adj2" fmla="val 50000"/>
            </a:avLst>
          </a:prstGeom>
          <a:noFill/>
          <a:ln w="158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endParaRPr lang="en-US" altLang="en-US"/>
          </a:p>
        </p:txBody>
      </p:sp>
      <p:sp>
        <p:nvSpPr>
          <p:cNvPr id="9245" name="Text Box 33">
            <a:extLst>
              <a:ext uri="{FF2B5EF4-FFF2-40B4-BE49-F238E27FC236}">
                <a16:creationId xmlns:a16="http://schemas.microsoft.com/office/drawing/2014/main" id="{3EDFC724-DA68-409D-9E2B-C87C8F0407DE}"/>
              </a:ext>
            </a:extLst>
          </p:cNvPr>
          <p:cNvSpPr txBox="1">
            <a:spLocks noChangeArrowheads="1"/>
          </p:cNvSpPr>
          <p:nvPr/>
        </p:nvSpPr>
        <p:spPr bwMode="auto">
          <a:xfrm>
            <a:off x="6019800" y="1371601"/>
            <a:ext cx="297815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a:r>
              <a:rPr lang="en-US" altLang="en-US" sz="1800" b="1">
                <a:latin typeface="Times New Roman" panose="02020603050405020304" pitchFamily="18" charset="0"/>
                <a:cs typeface="Times New Roman" panose="02020603050405020304" pitchFamily="18" charset="0"/>
              </a:rPr>
              <a:t>Anterograde Memory Problems</a:t>
            </a:r>
            <a:endParaRPr lang="en-US" altLang="en-US" sz="1800" b="1">
              <a:latin typeface="Times New Roman" panose="02020603050405020304" pitchFamily="18" charset="0"/>
            </a:endParaRPr>
          </a:p>
        </p:txBody>
      </p:sp>
      <p:sp>
        <p:nvSpPr>
          <p:cNvPr id="9246" name="AutoShape 34">
            <a:extLst>
              <a:ext uri="{FF2B5EF4-FFF2-40B4-BE49-F238E27FC236}">
                <a16:creationId xmlns:a16="http://schemas.microsoft.com/office/drawing/2014/main" id="{0AEA7F29-A392-41AE-8C51-A5A785E38371}"/>
              </a:ext>
            </a:extLst>
          </p:cNvPr>
          <p:cNvSpPr>
            <a:spLocks/>
          </p:cNvSpPr>
          <p:nvPr/>
        </p:nvSpPr>
        <p:spPr bwMode="auto">
          <a:xfrm rot="5400000" flipV="1">
            <a:off x="4436269" y="1772444"/>
            <a:ext cx="254000" cy="201612"/>
          </a:xfrm>
          <a:prstGeom prst="leftBrace">
            <a:avLst>
              <a:gd name="adj1" fmla="val 8333"/>
              <a:gd name="adj2" fmla="val 50000"/>
            </a:avLst>
          </a:prstGeom>
          <a:noFill/>
          <a:ln w="158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endParaRPr lang="en-US" altLang="en-US"/>
          </a:p>
        </p:txBody>
      </p:sp>
      <p:sp>
        <p:nvSpPr>
          <p:cNvPr id="9247" name="Text Box 35">
            <a:extLst>
              <a:ext uri="{FF2B5EF4-FFF2-40B4-BE49-F238E27FC236}">
                <a16:creationId xmlns:a16="http://schemas.microsoft.com/office/drawing/2014/main" id="{8CE37A03-65C5-4BC4-9856-964D7D409E3A}"/>
              </a:ext>
            </a:extLst>
          </p:cNvPr>
          <p:cNvSpPr txBox="1">
            <a:spLocks noChangeArrowheads="1"/>
          </p:cNvSpPr>
          <p:nvPr/>
        </p:nvSpPr>
        <p:spPr bwMode="auto">
          <a:xfrm>
            <a:off x="4319589" y="1135063"/>
            <a:ext cx="598487" cy="5588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a:r>
              <a:rPr lang="en-US" altLang="en-US" sz="1800" b="1">
                <a:latin typeface="Times New Roman" panose="02020603050405020304" pitchFamily="18" charset="0"/>
                <a:cs typeface="Times New Roman" panose="02020603050405020304" pitchFamily="18" charset="0"/>
              </a:rPr>
              <a:t>Brief  PTA</a:t>
            </a:r>
            <a:endParaRPr lang="en-US" altLang="en-US" sz="1800" b="1">
              <a:latin typeface="Times New Roman" panose="02020603050405020304" pitchFamily="18" charset="0"/>
            </a:endParaRPr>
          </a:p>
        </p:txBody>
      </p:sp>
      <p:sp>
        <p:nvSpPr>
          <p:cNvPr id="9248" name="AutoShape 36">
            <a:extLst>
              <a:ext uri="{FF2B5EF4-FFF2-40B4-BE49-F238E27FC236}">
                <a16:creationId xmlns:a16="http://schemas.microsoft.com/office/drawing/2014/main" id="{335FEF88-58BE-4AAE-83DB-63BC18B647AF}"/>
              </a:ext>
            </a:extLst>
          </p:cNvPr>
          <p:cNvSpPr>
            <a:spLocks/>
          </p:cNvSpPr>
          <p:nvPr/>
        </p:nvSpPr>
        <p:spPr bwMode="auto">
          <a:xfrm rot="5400000" flipV="1">
            <a:off x="5023645" y="3915570"/>
            <a:ext cx="320675" cy="614363"/>
          </a:xfrm>
          <a:prstGeom prst="leftBrace">
            <a:avLst>
              <a:gd name="adj1" fmla="val 15965"/>
              <a:gd name="adj2" fmla="val 50000"/>
            </a:avLst>
          </a:prstGeom>
          <a:noFill/>
          <a:ln w="158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endParaRPr lang="en-US" altLang="en-US"/>
          </a:p>
        </p:txBody>
      </p:sp>
      <p:sp>
        <p:nvSpPr>
          <p:cNvPr id="9249" name="Line 37">
            <a:extLst>
              <a:ext uri="{FF2B5EF4-FFF2-40B4-BE49-F238E27FC236}">
                <a16:creationId xmlns:a16="http://schemas.microsoft.com/office/drawing/2014/main" id="{D0A496FF-9D6E-4C86-AF1A-CAAE0E1DC16F}"/>
              </a:ext>
            </a:extLst>
          </p:cNvPr>
          <p:cNvSpPr>
            <a:spLocks noChangeShapeType="1"/>
          </p:cNvSpPr>
          <p:nvPr/>
        </p:nvSpPr>
        <p:spPr bwMode="auto">
          <a:xfrm>
            <a:off x="4876800" y="4419600"/>
            <a:ext cx="0" cy="585788"/>
          </a:xfrm>
          <a:prstGeom prst="line">
            <a:avLst/>
          </a:prstGeom>
          <a:noFill/>
          <a:ln w="9525">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250" name="Text Box 38">
            <a:extLst>
              <a:ext uri="{FF2B5EF4-FFF2-40B4-BE49-F238E27FC236}">
                <a16:creationId xmlns:a16="http://schemas.microsoft.com/office/drawing/2014/main" id="{04CAFB9B-0A12-4C06-A9AE-A0188A66C078}"/>
              </a:ext>
            </a:extLst>
          </p:cNvPr>
          <p:cNvSpPr txBox="1">
            <a:spLocks noChangeArrowheads="1"/>
          </p:cNvSpPr>
          <p:nvPr/>
        </p:nvSpPr>
        <p:spPr bwMode="auto">
          <a:xfrm>
            <a:off x="4889501" y="3716338"/>
            <a:ext cx="600075" cy="27305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a:r>
              <a:rPr lang="en-US" altLang="en-US" sz="1800" b="1">
                <a:latin typeface="Times New Roman" panose="02020603050405020304" pitchFamily="18" charset="0"/>
                <a:cs typeface="Times New Roman" panose="02020603050405020304" pitchFamily="18" charset="0"/>
              </a:rPr>
              <a:t>PTA</a:t>
            </a:r>
            <a:endParaRPr lang="en-US" altLang="en-US" sz="1800" b="1">
              <a:latin typeface="Times New Roman" panose="02020603050405020304" pitchFamily="18" charset="0"/>
            </a:endParaRPr>
          </a:p>
        </p:txBody>
      </p:sp>
      <p:sp>
        <p:nvSpPr>
          <p:cNvPr id="9251" name="AutoShape 39">
            <a:extLst>
              <a:ext uri="{FF2B5EF4-FFF2-40B4-BE49-F238E27FC236}">
                <a16:creationId xmlns:a16="http://schemas.microsoft.com/office/drawing/2014/main" id="{9E1576A5-DD4F-41D8-AD93-096DDC40569B}"/>
              </a:ext>
            </a:extLst>
          </p:cNvPr>
          <p:cNvSpPr>
            <a:spLocks/>
          </p:cNvSpPr>
          <p:nvPr/>
        </p:nvSpPr>
        <p:spPr bwMode="auto">
          <a:xfrm rot="16200000">
            <a:off x="7549357" y="2640807"/>
            <a:ext cx="404812" cy="3629025"/>
          </a:xfrm>
          <a:prstGeom prst="leftBrace">
            <a:avLst>
              <a:gd name="adj1" fmla="val 74706"/>
              <a:gd name="adj2" fmla="val 50000"/>
            </a:avLst>
          </a:prstGeom>
          <a:noFill/>
          <a:ln w="158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endParaRPr lang="en-US" altLang="en-US"/>
          </a:p>
        </p:txBody>
      </p:sp>
      <p:sp>
        <p:nvSpPr>
          <p:cNvPr id="9252" name="Text Box 40">
            <a:extLst>
              <a:ext uri="{FF2B5EF4-FFF2-40B4-BE49-F238E27FC236}">
                <a16:creationId xmlns:a16="http://schemas.microsoft.com/office/drawing/2014/main" id="{CFA955FE-AA13-4E43-82B9-6D2290A1F5B5}"/>
              </a:ext>
            </a:extLst>
          </p:cNvPr>
          <p:cNvSpPr txBox="1">
            <a:spLocks noChangeArrowheads="1"/>
          </p:cNvSpPr>
          <p:nvPr/>
        </p:nvSpPr>
        <p:spPr bwMode="auto">
          <a:xfrm>
            <a:off x="6230938" y="4767263"/>
            <a:ext cx="2978150" cy="373062"/>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a:r>
              <a:rPr lang="en-US" altLang="en-US" sz="1800" b="1">
                <a:latin typeface="Times New Roman" panose="02020603050405020304" pitchFamily="18" charset="0"/>
                <a:cs typeface="Times New Roman" panose="02020603050405020304" pitchFamily="18" charset="0"/>
              </a:rPr>
              <a:t>Anterograde Memory Problems</a:t>
            </a:r>
            <a:endParaRPr lang="en-US" altLang="en-US" sz="1800" b="1">
              <a:latin typeface="Times New Roman" panose="02020603050405020304" pitchFamily="18" charset="0"/>
            </a:endParaRPr>
          </a:p>
        </p:txBody>
      </p:sp>
      <p:sp>
        <p:nvSpPr>
          <p:cNvPr id="9253" name="Line 41">
            <a:extLst>
              <a:ext uri="{FF2B5EF4-FFF2-40B4-BE49-F238E27FC236}">
                <a16:creationId xmlns:a16="http://schemas.microsoft.com/office/drawing/2014/main" id="{B343309F-2CB9-44F9-A06F-F456F95742F3}"/>
              </a:ext>
            </a:extLst>
          </p:cNvPr>
          <p:cNvSpPr>
            <a:spLocks noChangeShapeType="1"/>
          </p:cNvSpPr>
          <p:nvPr/>
        </p:nvSpPr>
        <p:spPr bwMode="auto">
          <a:xfrm flipV="1">
            <a:off x="5500688" y="2179638"/>
            <a:ext cx="0" cy="2195512"/>
          </a:xfrm>
          <a:prstGeom prst="line">
            <a:avLst/>
          </a:prstGeom>
          <a:noFill/>
          <a:ln w="9525">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254" name="Rectangle 42">
            <a:extLst>
              <a:ext uri="{FF2B5EF4-FFF2-40B4-BE49-F238E27FC236}">
                <a16:creationId xmlns:a16="http://schemas.microsoft.com/office/drawing/2014/main" id="{019288C5-933F-4217-AFF0-CFC6A6FE7187}"/>
              </a:ext>
            </a:extLst>
          </p:cNvPr>
          <p:cNvSpPr>
            <a:spLocks noChangeArrowheads="1"/>
          </p:cNvSpPr>
          <p:nvPr/>
        </p:nvSpPr>
        <p:spPr bwMode="auto">
          <a:xfrm>
            <a:off x="1524001" y="852102"/>
            <a:ext cx="1847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endParaRPr lang="en-US" altLang="en-US"/>
          </a:p>
        </p:txBody>
      </p:sp>
      <p:sp>
        <p:nvSpPr>
          <p:cNvPr id="9255" name="Line 43">
            <a:extLst>
              <a:ext uri="{FF2B5EF4-FFF2-40B4-BE49-F238E27FC236}">
                <a16:creationId xmlns:a16="http://schemas.microsoft.com/office/drawing/2014/main" id="{0055BCE5-C9CE-46AC-AC69-FF797897D06D}"/>
              </a:ext>
            </a:extLst>
          </p:cNvPr>
          <p:cNvSpPr>
            <a:spLocks noChangeShapeType="1"/>
          </p:cNvSpPr>
          <p:nvPr/>
        </p:nvSpPr>
        <p:spPr bwMode="auto">
          <a:xfrm>
            <a:off x="6477000" y="5486400"/>
            <a:ext cx="0" cy="304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56" name="Text Box 44">
            <a:extLst>
              <a:ext uri="{FF2B5EF4-FFF2-40B4-BE49-F238E27FC236}">
                <a16:creationId xmlns:a16="http://schemas.microsoft.com/office/drawing/2014/main" id="{09A088B7-976B-40DB-AABA-634C9D232A1E}"/>
              </a:ext>
            </a:extLst>
          </p:cNvPr>
          <p:cNvSpPr txBox="1">
            <a:spLocks noChangeArrowheads="1"/>
          </p:cNvSpPr>
          <p:nvPr/>
        </p:nvSpPr>
        <p:spPr bwMode="auto">
          <a:xfrm>
            <a:off x="6324600" y="5791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spcBef>
                <a:spcPct val="50000"/>
              </a:spcBef>
            </a:pPr>
            <a:r>
              <a:rPr lang="en-US" altLang="en-US" sz="1400" b="1">
                <a:latin typeface="Times New Roman" panose="02020603050405020304" pitchFamily="18" charset="0"/>
              </a:rPr>
              <a:t>1</a:t>
            </a:r>
          </a:p>
        </p:txBody>
      </p:sp>
      <p:sp>
        <p:nvSpPr>
          <p:cNvPr id="9257" name="Text Box 45">
            <a:extLst>
              <a:ext uri="{FF2B5EF4-FFF2-40B4-BE49-F238E27FC236}">
                <a16:creationId xmlns:a16="http://schemas.microsoft.com/office/drawing/2014/main" id="{AF808291-ED32-4715-94FA-12C5CFE05796}"/>
              </a:ext>
            </a:extLst>
          </p:cNvPr>
          <p:cNvSpPr txBox="1">
            <a:spLocks noChangeArrowheads="1"/>
          </p:cNvSpPr>
          <p:nvPr/>
        </p:nvSpPr>
        <p:spPr bwMode="auto">
          <a:xfrm>
            <a:off x="4800601" y="6172201"/>
            <a:ext cx="110966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a:r>
              <a:rPr lang="en-US" altLang="en-US" sz="2000" b="1">
                <a:latin typeface="Times New Roman" panose="02020603050405020304" pitchFamily="18" charset="0"/>
                <a:cs typeface="Times New Roman" panose="02020603050405020304" pitchFamily="18" charset="0"/>
              </a:rPr>
              <a:t>Days</a:t>
            </a:r>
            <a:endParaRPr lang="en-US" altLang="en-US" sz="2000" b="1">
              <a:latin typeface="Times New Roman" panose="02020603050405020304" pitchFamily="18" charset="0"/>
            </a:endParaRPr>
          </a:p>
        </p:txBody>
      </p:sp>
      <p:sp>
        <p:nvSpPr>
          <p:cNvPr id="9258" name="Line 46">
            <a:extLst>
              <a:ext uri="{FF2B5EF4-FFF2-40B4-BE49-F238E27FC236}">
                <a16:creationId xmlns:a16="http://schemas.microsoft.com/office/drawing/2014/main" id="{A29F0A82-EBDD-4A59-90D9-43FC611A208D}"/>
              </a:ext>
            </a:extLst>
          </p:cNvPr>
          <p:cNvSpPr>
            <a:spLocks noChangeShapeType="1"/>
          </p:cNvSpPr>
          <p:nvPr/>
        </p:nvSpPr>
        <p:spPr bwMode="auto">
          <a:xfrm>
            <a:off x="2743200" y="5486400"/>
            <a:ext cx="3429000" cy="0"/>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59" name="Line 47">
            <a:extLst>
              <a:ext uri="{FF2B5EF4-FFF2-40B4-BE49-F238E27FC236}">
                <a16:creationId xmlns:a16="http://schemas.microsoft.com/office/drawing/2014/main" id="{5029B2FE-327D-475F-96B7-73731E0C6BFD}"/>
              </a:ext>
            </a:extLst>
          </p:cNvPr>
          <p:cNvSpPr>
            <a:spLocks noChangeShapeType="1"/>
          </p:cNvSpPr>
          <p:nvPr/>
        </p:nvSpPr>
        <p:spPr bwMode="auto">
          <a:xfrm>
            <a:off x="6324600" y="5486400"/>
            <a:ext cx="3352800" cy="0"/>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60" name="Line 48">
            <a:extLst>
              <a:ext uri="{FF2B5EF4-FFF2-40B4-BE49-F238E27FC236}">
                <a16:creationId xmlns:a16="http://schemas.microsoft.com/office/drawing/2014/main" id="{592DE896-DC15-47A6-8148-F5F87198A7E7}"/>
              </a:ext>
            </a:extLst>
          </p:cNvPr>
          <p:cNvSpPr>
            <a:spLocks noChangeShapeType="1"/>
          </p:cNvSpPr>
          <p:nvPr/>
        </p:nvSpPr>
        <p:spPr bwMode="auto">
          <a:xfrm flipH="1">
            <a:off x="6172200" y="5410200"/>
            <a:ext cx="76200" cy="152400"/>
          </a:xfrm>
          <a:prstGeom prst="line">
            <a:avLst/>
          </a:prstGeom>
          <a:noFill/>
          <a:ln w="28575">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61" name="Line 49">
            <a:extLst>
              <a:ext uri="{FF2B5EF4-FFF2-40B4-BE49-F238E27FC236}">
                <a16:creationId xmlns:a16="http://schemas.microsoft.com/office/drawing/2014/main" id="{EA25F44C-9192-4608-8366-41B416FE0CC8}"/>
              </a:ext>
            </a:extLst>
          </p:cNvPr>
          <p:cNvSpPr>
            <a:spLocks noChangeShapeType="1"/>
          </p:cNvSpPr>
          <p:nvPr/>
        </p:nvSpPr>
        <p:spPr bwMode="auto">
          <a:xfrm flipH="1">
            <a:off x="6248400" y="5410200"/>
            <a:ext cx="76200" cy="152400"/>
          </a:xfrm>
          <a:prstGeom prst="line">
            <a:avLst/>
          </a:prstGeom>
          <a:noFill/>
          <a:ln w="28575">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62" name="Line 50">
            <a:extLst>
              <a:ext uri="{FF2B5EF4-FFF2-40B4-BE49-F238E27FC236}">
                <a16:creationId xmlns:a16="http://schemas.microsoft.com/office/drawing/2014/main" id="{B5E79B27-739E-4B11-8429-5A71BB2729C4}"/>
              </a:ext>
            </a:extLst>
          </p:cNvPr>
          <p:cNvSpPr>
            <a:spLocks noChangeShapeType="1"/>
          </p:cNvSpPr>
          <p:nvPr/>
        </p:nvSpPr>
        <p:spPr bwMode="auto">
          <a:xfrm>
            <a:off x="4800600" y="5486400"/>
            <a:ext cx="0" cy="304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63" name="Line 51">
            <a:extLst>
              <a:ext uri="{FF2B5EF4-FFF2-40B4-BE49-F238E27FC236}">
                <a16:creationId xmlns:a16="http://schemas.microsoft.com/office/drawing/2014/main" id="{89765FE3-6EF5-4E6F-8742-8E77BF97964C}"/>
              </a:ext>
            </a:extLst>
          </p:cNvPr>
          <p:cNvSpPr>
            <a:spLocks noChangeShapeType="1"/>
          </p:cNvSpPr>
          <p:nvPr/>
        </p:nvSpPr>
        <p:spPr bwMode="auto">
          <a:xfrm>
            <a:off x="5105400" y="5486400"/>
            <a:ext cx="0" cy="304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64" name="Line 52">
            <a:extLst>
              <a:ext uri="{FF2B5EF4-FFF2-40B4-BE49-F238E27FC236}">
                <a16:creationId xmlns:a16="http://schemas.microsoft.com/office/drawing/2014/main" id="{9A7B1670-BD35-4EBC-98D8-B28A124426CA}"/>
              </a:ext>
            </a:extLst>
          </p:cNvPr>
          <p:cNvSpPr>
            <a:spLocks noChangeShapeType="1"/>
          </p:cNvSpPr>
          <p:nvPr/>
        </p:nvSpPr>
        <p:spPr bwMode="auto">
          <a:xfrm>
            <a:off x="5715000" y="5486400"/>
            <a:ext cx="0" cy="304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65" name="Text Box 53">
            <a:extLst>
              <a:ext uri="{FF2B5EF4-FFF2-40B4-BE49-F238E27FC236}">
                <a16:creationId xmlns:a16="http://schemas.microsoft.com/office/drawing/2014/main" id="{E5352469-82F8-48FA-A6C1-DCC36DC01BC4}"/>
              </a:ext>
            </a:extLst>
          </p:cNvPr>
          <p:cNvSpPr txBox="1">
            <a:spLocks noChangeArrowheads="1"/>
          </p:cNvSpPr>
          <p:nvPr/>
        </p:nvSpPr>
        <p:spPr bwMode="auto">
          <a:xfrm>
            <a:off x="4648200" y="5791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spcBef>
                <a:spcPct val="50000"/>
              </a:spcBef>
            </a:pPr>
            <a:r>
              <a:rPr lang="en-US" altLang="en-US" sz="1400" b="1">
                <a:latin typeface="Times New Roman" panose="02020603050405020304" pitchFamily="18" charset="0"/>
              </a:rPr>
              <a:t>1</a:t>
            </a:r>
          </a:p>
        </p:txBody>
      </p:sp>
      <p:sp>
        <p:nvSpPr>
          <p:cNvPr id="9266" name="Text Box 54">
            <a:extLst>
              <a:ext uri="{FF2B5EF4-FFF2-40B4-BE49-F238E27FC236}">
                <a16:creationId xmlns:a16="http://schemas.microsoft.com/office/drawing/2014/main" id="{445B6A55-C35C-4BC5-B7BA-5ED89DE88102}"/>
              </a:ext>
            </a:extLst>
          </p:cNvPr>
          <p:cNvSpPr txBox="1">
            <a:spLocks noChangeArrowheads="1"/>
          </p:cNvSpPr>
          <p:nvPr/>
        </p:nvSpPr>
        <p:spPr bwMode="auto">
          <a:xfrm>
            <a:off x="4953000" y="5791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spcBef>
                <a:spcPct val="50000"/>
              </a:spcBef>
            </a:pPr>
            <a:r>
              <a:rPr lang="en-US" altLang="en-US" sz="1400" b="1">
                <a:latin typeface="Times New Roman" panose="02020603050405020304" pitchFamily="18" charset="0"/>
              </a:rPr>
              <a:t>7</a:t>
            </a:r>
          </a:p>
        </p:txBody>
      </p:sp>
      <p:sp>
        <p:nvSpPr>
          <p:cNvPr id="9267" name="Text Box 55">
            <a:extLst>
              <a:ext uri="{FF2B5EF4-FFF2-40B4-BE49-F238E27FC236}">
                <a16:creationId xmlns:a16="http://schemas.microsoft.com/office/drawing/2014/main" id="{5FDC2FB6-BA16-4F0E-9AB7-39E2C9D88AA0}"/>
              </a:ext>
            </a:extLst>
          </p:cNvPr>
          <p:cNvSpPr txBox="1">
            <a:spLocks noChangeArrowheads="1"/>
          </p:cNvSpPr>
          <p:nvPr/>
        </p:nvSpPr>
        <p:spPr bwMode="auto">
          <a:xfrm>
            <a:off x="5562600" y="57912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spcBef>
                <a:spcPct val="50000"/>
              </a:spcBef>
            </a:pPr>
            <a:r>
              <a:rPr lang="en-US" altLang="en-US" sz="1400" b="1"/>
              <a:t>14</a:t>
            </a:r>
          </a:p>
        </p:txBody>
      </p:sp>
      <p:sp>
        <p:nvSpPr>
          <p:cNvPr id="9268" name="Text Box 56">
            <a:extLst>
              <a:ext uri="{FF2B5EF4-FFF2-40B4-BE49-F238E27FC236}">
                <a16:creationId xmlns:a16="http://schemas.microsoft.com/office/drawing/2014/main" id="{4F0AA779-B8B4-47E3-82C6-291C5707E213}"/>
              </a:ext>
            </a:extLst>
          </p:cNvPr>
          <p:cNvSpPr txBox="1">
            <a:spLocks noChangeArrowheads="1"/>
          </p:cNvSpPr>
          <p:nvPr/>
        </p:nvSpPr>
        <p:spPr bwMode="auto">
          <a:xfrm>
            <a:off x="8153400" y="6643688"/>
            <a:ext cx="25146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spcBef>
                <a:spcPct val="50000"/>
              </a:spcBef>
            </a:pPr>
            <a:r>
              <a:rPr lang="en-US" altLang="en-US" sz="800" dirty="0"/>
              <a:t>Adapted from R.D. </a:t>
            </a:r>
            <a:r>
              <a:rPr lang="en-US" altLang="en-US" sz="800" dirty="0" err="1"/>
              <a:t>Vanderploeg</a:t>
            </a:r>
            <a:endParaRPr lang="en-US" altLang="en-US" sz="800" dirty="0"/>
          </a:p>
        </p:txBody>
      </p:sp>
    </p:spTree>
    <p:extLst>
      <p:ext uri="{BB962C8B-B14F-4D97-AF65-F5344CB8AC3E}">
        <p14:creationId xmlns:p14="http://schemas.microsoft.com/office/powerpoint/2010/main" val="121406264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E9B17-41F5-476C-A895-094457F6E7E0}"/>
              </a:ext>
            </a:extLst>
          </p:cNvPr>
          <p:cNvSpPr>
            <a:spLocks noGrp="1"/>
          </p:cNvSpPr>
          <p:nvPr>
            <p:ph type="title"/>
          </p:nvPr>
        </p:nvSpPr>
        <p:spPr>
          <a:xfrm>
            <a:off x="381000" y="0"/>
            <a:ext cx="10972800" cy="1290637"/>
          </a:xfrm>
        </p:spPr>
        <p:txBody>
          <a:bodyPr>
            <a:normAutofit/>
          </a:bodyPr>
          <a:lstStyle/>
          <a:p>
            <a:r>
              <a:rPr lang="en-US" sz="4400" dirty="0">
                <a:latin typeface="Arial" panose="020B0604020202020204" pitchFamily="34" charset="0"/>
                <a:cs typeface="Arial" panose="020B0604020202020204" pitchFamily="34" charset="0"/>
              </a:rPr>
              <a:t>The Course of Recovery After TBI</a:t>
            </a:r>
          </a:p>
        </p:txBody>
      </p:sp>
      <p:sp>
        <p:nvSpPr>
          <p:cNvPr id="3" name="Content Placeholder 2">
            <a:extLst>
              <a:ext uri="{FF2B5EF4-FFF2-40B4-BE49-F238E27FC236}">
                <a16:creationId xmlns:a16="http://schemas.microsoft.com/office/drawing/2014/main" id="{75F6B078-19B2-4AE1-BA36-D16FDB12226F}"/>
              </a:ext>
            </a:extLst>
          </p:cNvPr>
          <p:cNvSpPr>
            <a:spLocks noGrp="1"/>
          </p:cNvSpPr>
          <p:nvPr>
            <p:ph idx="1"/>
          </p:nvPr>
        </p:nvSpPr>
        <p:spPr>
          <a:xfrm>
            <a:off x="838200" y="1825624"/>
            <a:ext cx="10515600" cy="4676775"/>
          </a:xfrm>
        </p:spPr>
        <p:txBody>
          <a:bodyPr>
            <a:normAutofit/>
          </a:bodyPr>
          <a:lstStyle/>
          <a:p>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Recovery after TBI is measured by the level of functional performance and the presence of symptoms.</a:t>
            </a:r>
          </a:p>
          <a:p>
            <a:r>
              <a:rPr lang="en-US" sz="3200" dirty="0">
                <a:latin typeface="Arial" panose="020B0604020202020204" pitchFamily="34" charset="0"/>
                <a:cs typeface="Arial" panose="020B0604020202020204" pitchFamily="34" charset="0"/>
              </a:rPr>
              <a:t>Recovery rate is faster earlier after the injury. </a:t>
            </a:r>
          </a:p>
          <a:p>
            <a:r>
              <a:rPr lang="en-US" sz="3200" dirty="0">
                <a:latin typeface="Arial" panose="020B0604020202020204" pitchFamily="34" charset="0"/>
                <a:cs typeface="Arial" panose="020B0604020202020204" pitchFamily="34" charset="0"/>
              </a:rPr>
              <a:t>Deficits associated with moderate to severe TBI can result in widespread disability.</a:t>
            </a:r>
          </a:p>
          <a:p>
            <a:r>
              <a:rPr lang="en-US" sz="3200" dirty="0">
                <a:latin typeface="Arial" panose="020B0604020202020204" pitchFamily="34" charset="0"/>
                <a:cs typeface="Arial" panose="020B0604020202020204" pitchFamily="34" charset="0"/>
              </a:rPr>
              <a:t>Symptoms of mild TBI typically resolve on their own within days or weeks after the injury.</a:t>
            </a:r>
          </a:p>
          <a:p>
            <a:pPr marL="0" indent="0">
              <a:buNone/>
            </a:pPr>
            <a:endParaRPr lang="en-US" dirty="0"/>
          </a:p>
          <a:p>
            <a:endParaRPr lang="en-US" dirty="0"/>
          </a:p>
        </p:txBody>
      </p:sp>
      <p:pic>
        <p:nvPicPr>
          <p:cNvPr id="11" name="Picture 10">
            <a:extLst>
              <a:ext uri="{FF2B5EF4-FFF2-40B4-BE49-F238E27FC236}">
                <a16:creationId xmlns:a16="http://schemas.microsoft.com/office/drawing/2014/main" id="{DF01B639-AD10-490C-9E62-8A033E2A01E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348588" y="365125"/>
            <a:ext cx="2683578" cy="1321999"/>
          </a:xfrm>
          <a:prstGeom prst="rect">
            <a:avLst/>
          </a:prstGeom>
        </p:spPr>
      </p:pic>
    </p:spTree>
    <p:extLst>
      <p:ext uri="{BB962C8B-B14F-4D97-AF65-F5344CB8AC3E}">
        <p14:creationId xmlns:p14="http://schemas.microsoft.com/office/powerpoint/2010/main" val="2988416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a:extLst>
              <a:ext uri="{FF2B5EF4-FFF2-40B4-BE49-F238E27FC236}">
                <a16:creationId xmlns:a16="http://schemas.microsoft.com/office/drawing/2014/main" id="{CDAD19B4-C2AA-4D41-8F03-25E647EF438A}"/>
              </a:ext>
            </a:extLst>
          </p:cNvPr>
          <p:cNvGraphicFramePr>
            <a:graphicFrameLocks noChangeAspect="1"/>
          </p:cNvGraphicFramePr>
          <p:nvPr/>
        </p:nvGraphicFramePr>
        <p:xfrm>
          <a:off x="1524000" y="0"/>
          <a:ext cx="9144000" cy="6858000"/>
        </p:xfrm>
        <a:graphic>
          <a:graphicData uri="http://schemas.openxmlformats.org/presentationml/2006/ole">
            <mc:AlternateContent xmlns:mc="http://schemas.openxmlformats.org/markup-compatibility/2006">
              <mc:Choice xmlns:v="urn:schemas-microsoft-com:vml" Requires="v">
                <p:oleObj spid="_x0000_s1285" name="Chart" r:id="rId4" imgW="7991368" imgH="5667329" progId="Excel.Chart.8">
                  <p:embed/>
                </p:oleObj>
              </mc:Choice>
              <mc:Fallback>
                <p:oleObj name="Chart" r:id="rId4" imgW="7991368" imgH="5667329" progId="Excel.Chart.8">
                  <p:embed/>
                  <p:pic>
                    <p:nvPicPr>
                      <p:cNvPr id="1026" name="Object 2">
                        <a:extLst>
                          <a:ext uri="{FF2B5EF4-FFF2-40B4-BE49-F238E27FC236}">
                            <a16:creationId xmlns:a16="http://schemas.microsoft.com/office/drawing/2014/main" id="{CDAD19B4-C2AA-4D41-8F03-25E647EF438A}"/>
                          </a:ext>
                        </a:extLst>
                      </p:cNvPr>
                      <p:cNvPicPr>
                        <a:picLocks noRot="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144645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2FABE-5619-430B-961D-91609ED71BFC}"/>
              </a:ext>
            </a:extLst>
          </p:cNvPr>
          <p:cNvSpPr>
            <a:spLocks noGrp="1"/>
          </p:cNvSpPr>
          <p:nvPr>
            <p:ph type="title"/>
          </p:nvPr>
        </p:nvSpPr>
        <p:spPr>
          <a:xfrm>
            <a:off x="498088" y="-130994"/>
            <a:ext cx="10972800" cy="1290637"/>
          </a:xfrm>
        </p:spPr>
        <p:txBody>
          <a:bodyPr/>
          <a:lstStyle/>
          <a:p>
            <a:r>
              <a:rPr lang="en-US" sz="4400" dirty="0">
                <a:latin typeface="Arial" panose="020B0604020202020204" pitchFamily="34" charset="0"/>
                <a:cs typeface="Arial" panose="020B0604020202020204" pitchFamily="34" charset="0"/>
              </a:rPr>
              <a:t>Summary of mild TBI Sequelae</a:t>
            </a:r>
            <a:r>
              <a:rPr lang="en-US" dirty="0"/>
              <a:t>	</a:t>
            </a:r>
          </a:p>
        </p:txBody>
      </p:sp>
      <p:sp>
        <p:nvSpPr>
          <p:cNvPr id="3" name="Content Placeholder 2">
            <a:extLst>
              <a:ext uri="{FF2B5EF4-FFF2-40B4-BE49-F238E27FC236}">
                <a16:creationId xmlns:a16="http://schemas.microsoft.com/office/drawing/2014/main" id="{AB4C7899-346B-4192-A2C8-DF0037670B6F}"/>
              </a:ext>
            </a:extLst>
          </p:cNvPr>
          <p:cNvSpPr>
            <a:spLocks noGrp="1"/>
          </p:cNvSpPr>
          <p:nvPr>
            <p:ph idx="1"/>
          </p:nvPr>
        </p:nvSpPr>
        <p:spPr>
          <a:xfrm>
            <a:off x="838200" y="1825625"/>
            <a:ext cx="10870580" cy="4764746"/>
          </a:xfrm>
        </p:spPr>
        <p:txBody>
          <a:bodyPr>
            <a:normAutofit lnSpcReduction="10000"/>
          </a:bodyPr>
          <a:lstStyle/>
          <a:p>
            <a:r>
              <a:rPr lang="en-US" sz="2400" dirty="0">
                <a:latin typeface="Arial" panose="020B0604020202020204" pitchFamily="34" charset="0"/>
                <a:cs typeface="Arial" panose="020B0604020202020204" pitchFamily="34" charset="0"/>
              </a:rPr>
              <a:t>Most TBIs are mild in severity (concussion), in both civilian and military populations.</a:t>
            </a:r>
          </a:p>
          <a:p>
            <a:r>
              <a:rPr lang="en-US" sz="2400" dirty="0">
                <a:latin typeface="Arial" panose="020B0604020202020204" pitchFamily="34" charset="0"/>
                <a:cs typeface="Arial" panose="020B0604020202020204" pitchFamily="34" charset="0"/>
              </a:rPr>
              <a:t>Most individuals recover completely within days or weeks after a concussion.</a:t>
            </a:r>
          </a:p>
          <a:p>
            <a:r>
              <a:rPr lang="en-US" sz="2400" dirty="0">
                <a:latin typeface="Arial" panose="020B0604020202020204" pitchFamily="34" charset="0"/>
                <a:cs typeface="Arial" panose="020B0604020202020204" pitchFamily="34" charset="0"/>
              </a:rPr>
              <a:t>A subgroup of people with </a:t>
            </a:r>
            <a:r>
              <a:rPr lang="en-US" sz="2400" dirty="0" err="1">
                <a:latin typeface="Arial" panose="020B0604020202020204" pitchFamily="34" charset="0"/>
                <a:cs typeface="Arial" panose="020B0604020202020204" pitchFamily="34" charset="0"/>
              </a:rPr>
              <a:t>mTBI</a:t>
            </a:r>
            <a:r>
              <a:rPr lang="en-US" sz="2400" dirty="0">
                <a:latin typeface="Arial" panose="020B0604020202020204" pitchFamily="34" charset="0"/>
                <a:cs typeface="Arial" panose="020B0604020202020204" pitchFamily="34" charset="0"/>
              </a:rPr>
              <a:t> continue to experience </a:t>
            </a:r>
            <a:r>
              <a:rPr lang="en-US" sz="2400" dirty="0" err="1">
                <a:latin typeface="Arial" panose="020B0604020202020204" pitchFamily="34" charset="0"/>
                <a:cs typeface="Arial" panose="020B0604020202020204" pitchFamily="34" charset="0"/>
              </a:rPr>
              <a:t>postconcussive</a:t>
            </a:r>
            <a:r>
              <a:rPr lang="en-US" sz="2400" dirty="0">
                <a:latin typeface="Arial" panose="020B0604020202020204" pitchFamily="34" charset="0"/>
                <a:cs typeface="Arial" panose="020B0604020202020204" pitchFamily="34" charset="0"/>
              </a:rPr>
              <a:t> symptoms beyond the expected recovery period.</a:t>
            </a:r>
          </a:p>
          <a:p>
            <a:r>
              <a:rPr lang="en-US" sz="2400" dirty="0">
                <a:latin typeface="Arial" panose="020B0604020202020204" pitchFamily="34" charset="0"/>
                <a:cs typeface="Arial" panose="020B0604020202020204" pitchFamily="34" charset="0"/>
              </a:rPr>
              <a:t>Symptoms include:</a:t>
            </a:r>
          </a:p>
          <a:p>
            <a:pPr lvl="1"/>
            <a:r>
              <a:rPr lang="en-US" sz="2000" dirty="0">
                <a:latin typeface="Arial" panose="020B0604020202020204" pitchFamily="34" charset="0"/>
                <a:cs typeface="Arial" panose="020B0604020202020204" pitchFamily="34" charset="0"/>
              </a:rPr>
              <a:t>Cognitive – memory and concentration problems</a:t>
            </a:r>
          </a:p>
          <a:p>
            <a:pPr lvl="1"/>
            <a:r>
              <a:rPr lang="en-US" sz="2000" dirty="0">
                <a:latin typeface="Arial" panose="020B0604020202020204" pitchFamily="34" charset="0"/>
                <a:cs typeface="Arial" panose="020B0604020202020204" pitchFamily="34" charset="0"/>
              </a:rPr>
              <a:t>Emotional – depression, anxiety, irritability, mood lability</a:t>
            </a:r>
          </a:p>
          <a:p>
            <a:pPr lvl="1"/>
            <a:r>
              <a:rPr lang="en-US" sz="2000" dirty="0">
                <a:latin typeface="Arial" panose="020B0604020202020204" pitchFamily="34" charset="0"/>
                <a:cs typeface="Arial" panose="020B0604020202020204" pitchFamily="34" charset="0"/>
              </a:rPr>
              <a:t>Physical – headache, dizziness, fatigue, light/sound intolerance, insomnia</a:t>
            </a:r>
          </a:p>
          <a:p>
            <a:r>
              <a:rPr lang="en-US" sz="2400" dirty="0">
                <a:latin typeface="Arial" panose="020B0604020202020204" pitchFamily="34" charset="0"/>
                <a:cs typeface="Arial" panose="020B0604020202020204" pitchFamily="34" charset="0"/>
              </a:rPr>
              <a:t>Research suggests this is likely related to chronic musculoskeletal issues and mental health concerns.</a:t>
            </a:r>
          </a:p>
        </p:txBody>
      </p:sp>
      <p:pic>
        <p:nvPicPr>
          <p:cNvPr id="5" name="Picture 4">
            <a:extLst>
              <a:ext uri="{FF2B5EF4-FFF2-40B4-BE49-F238E27FC236}">
                <a16:creationId xmlns:a16="http://schemas.microsoft.com/office/drawing/2014/main" id="{04B07C5A-2E2D-4367-BDD2-1D4AABDDE98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686461" y="345986"/>
            <a:ext cx="2126398" cy="1783431"/>
          </a:xfrm>
          <a:prstGeom prst="rect">
            <a:avLst/>
          </a:prstGeom>
        </p:spPr>
      </p:pic>
    </p:spTree>
    <p:extLst>
      <p:ext uri="{BB962C8B-B14F-4D97-AF65-F5344CB8AC3E}">
        <p14:creationId xmlns:p14="http://schemas.microsoft.com/office/powerpoint/2010/main" val="3704133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FAA91DE6-51A7-47B5-AED5-B289CAC0C16D}"/>
              </a:ext>
            </a:extLst>
          </p:cNvPr>
          <p:cNvSpPr>
            <a:spLocks noGrp="1" noChangeArrowheads="1"/>
          </p:cNvSpPr>
          <p:nvPr>
            <p:ph type="title"/>
          </p:nvPr>
        </p:nvSpPr>
        <p:spPr/>
        <p:txBody>
          <a:bodyPr/>
          <a:lstStyle/>
          <a:p>
            <a:pPr eaLnBrk="1" hangingPunct="1"/>
            <a:r>
              <a:rPr lang="en-US" altLang="en-US" sz="6000" dirty="0">
                <a:latin typeface="Arial" panose="020B0604020202020204" pitchFamily="34" charset="0"/>
                <a:cs typeface="Arial" panose="020B0604020202020204" pitchFamily="34" charset="0"/>
              </a:rPr>
              <a:t>Mediating Influences</a:t>
            </a:r>
          </a:p>
        </p:txBody>
      </p:sp>
      <p:sp>
        <p:nvSpPr>
          <p:cNvPr id="38915" name="Rectangle 3">
            <a:extLst>
              <a:ext uri="{FF2B5EF4-FFF2-40B4-BE49-F238E27FC236}">
                <a16:creationId xmlns:a16="http://schemas.microsoft.com/office/drawing/2014/main" id="{5BBF567A-8A28-4CF7-AB0F-DD0B7303BA5A}"/>
              </a:ext>
            </a:extLst>
          </p:cNvPr>
          <p:cNvSpPr>
            <a:spLocks noGrp="1" noChangeArrowheads="1"/>
          </p:cNvSpPr>
          <p:nvPr>
            <p:ph idx="1"/>
          </p:nvPr>
        </p:nvSpPr>
        <p:spPr>
          <a:xfrm>
            <a:off x="838200" y="1690687"/>
            <a:ext cx="10515600" cy="4777019"/>
          </a:xfrm>
        </p:spPr>
        <p:txBody>
          <a:bodyPr>
            <a:normAutofit fontScale="92500" lnSpcReduction="10000"/>
          </a:bodyPr>
          <a:lstStyle/>
          <a:p>
            <a:pPr eaLnBrk="1" hangingPunct="1"/>
            <a:r>
              <a:rPr lang="en-US" altLang="en-US" sz="2800" dirty="0">
                <a:latin typeface="Arial" panose="020B0604020202020204" pitchFamily="34" charset="0"/>
                <a:cs typeface="Arial" panose="020B0604020202020204" pitchFamily="34" charset="0"/>
              </a:rPr>
              <a:t>Additional </a:t>
            </a:r>
            <a:r>
              <a:rPr lang="en-US" altLang="en-US" sz="2800" dirty="0" err="1">
                <a:latin typeface="Arial" panose="020B0604020202020204" pitchFamily="34" charset="0"/>
                <a:cs typeface="Arial" panose="020B0604020202020204" pitchFamily="34" charset="0"/>
              </a:rPr>
              <a:t>mTBIs</a:t>
            </a:r>
            <a:r>
              <a:rPr lang="en-US" altLang="en-US" sz="2800" dirty="0">
                <a:latin typeface="Arial" panose="020B0604020202020204" pitchFamily="34" charset="0"/>
                <a:cs typeface="Arial" panose="020B0604020202020204" pitchFamily="34" charset="0"/>
              </a:rPr>
              <a:t> – longer recovery time</a:t>
            </a:r>
          </a:p>
          <a:p>
            <a:pPr eaLnBrk="1" hangingPunct="1"/>
            <a:r>
              <a:rPr lang="en-US" altLang="en-US" sz="2800" dirty="0">
                <a:latin typeface="Arial" panose="020B0604020202020204" pitchFamily="34" charset="0"/>
                <a:cs typeface="Arial" panose="020B0604020202020204" pitchFamily="34" charset="0"/>
              </a:rPr>
              <a:t>Individual characteristics – age, premorbid functioning</a:t>
            </a:r>
          </a:p>
          <a:p>
            <a:pPr eaLnBrk="1" hangingPunct="1"/>
            <a:r>
              <a:rPr lang="en-US" altLang="en-US" sz="2800" dirty="0">
                <a:latin typeface="Arial" panose="020B0604020202020204" pitchFamily="34" charset="0"/>
                <a:cs typeface="Arial" panose="020B0604020202020204" pitchFamily="34" charset="0"/>
              </a:rPr>
              <a:t>Psychosocial issues – SES, social support, family functioning</a:t>
            </a:r>
          </a:p>
          <a:p>
            <a:pPr eaLnBrk="1" hangingPunct="1"/>
            <a:r>
              <a:rPr lang="en-US" altLang="en-US" sz="2800" dirty="0">
                <a:latin typeface="Arial" panose="020B0604020202020204" pitchFamily="34" charset="0"/>
                <a:cs typeface="Arial" panose="020B0604020202020204" pitchFamily="34" charset="0"/>
              </a:rPr>
              <a:t>Post-injury stressors – financial, relational, adjustment</a:t>
            </a:r>
          </a:p>
          <a:p>
            <a:pPr eaLnBrk="1" hangingPunct="1"/>
            <a:r>
              <a:rPr lang="en-US" altLang="en-US" sz="2800" dirty="0">
                <a:latin typeface="Arial" panose="020B0604020202020204" pitchFamily="34" charset="0"/>
                <a:cs typeface="Arial" panose="020B0604020202020204" pitchFamily="34" charset="0"/>
              </a:rPr>
              <a:t>Psychiatric problems –  PTSD, depression, anxiety</a:t>
            </a:r>
          </a:p>
          <a:p>
            <a:pPr eaLnBrk="1" hangingPunct="1"/>
            <a:r>
              <a:rPr lang="en-US" altLang="en-US" sz="2800" dirty="0">
                <a:latin typeface="Arial" panose="020B0604020202020204" pitchFamily="34" charset="0"/>
                <a:cs typeface="Arial" panose="020B0604020202020204" pitchFamily="34" charset="0"/>
              </a:rPr>
              <a:t>Somatic symptoms/medical conditions – chronic pain</a:t>
            </a:r>
          </a:p>
          <a:p>
            <a:pPr eaLnBrk="1" hangingPunct="1"/>
            <a:r>
              <a:rPr lang="en-US" altLang="en-US" sz="2800" dirty="0">
                <a:latin typeface="Arial" panose="020B0604020202020204" pitchFamily="34" charset="0"/>
                <a:cs typeface="Arial" panose="020B0604020202020204" pitchFamily="34" charset="0"/>
              </a:rPr>
              <a:t>Sleep disturbance – insomnia, nightmares</a:t>
            </a:r>
          </a:p>
          <a:p>
            <a:pPr eaLnBrk="1" hangingPunct="1"/>
            <a:r>
              <a:rPr lang="en-US" altLang="en-US" sz="2800" dirty="0">
                <a:latin typeface="Arial" panose="020B0604020202020204" pitchFamily="34" charset="0"/>
                <a:cs typeface="Arial" panose="020B0604020202020204" pitchFamily="34" charset="0"/>
              </a:rPr>
              <a:t>Alcohol and substance use disorders</a:t>
            </a:r>
          </a:p>
          <a:p>
            <a:pPr eaLnBrk="1" hangingPunct="1"/>
            <a:r>
              <a:rPr lang="en-US" altLang="en-US" sz="2800" dirty="0">
                <a:latin typeface="Arial" panose="020B0604020202020204" pitchFamily="34" charset="0"/>
                <a:cs typeface="Arial" panose="020B0604020202020204" pitchFamily="34" charset="0"/>
              </a:rPr>
              <a:t>Litigation factors – service connection, disability ratings, secondary gain issues</a:t>
            </a:r>
          </a:p>
          <a:p>
            <a:pPr eaLnBrk="1" hangingPunct="1"/>
            <a:r>
              <a:rPr lang="en-US" altLang="en-US" sz="2800" dirty="0">
                <a:latin typeface="Arial" panose="020B0604020202020204" pitchFamily="34" charset="0"/>
                <a:cs typeface="Arial" panose="020B0604020202020204" pitchFamily="34" charset="0"/>
              </a:rPr>
              <a:t>Patient Expectations – misattributions, fear of irreparable damage</a:t>
            </a:r>
            <a:endParaRPr lang="en-US" altLang="en-US"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4211A78B-B538-4EA3-BE12-FDE43E9890F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956181" y="90380"/>
            <a:ext cx="2042532" cy="2052744"/>
          </a:xfrm>
          <a:prstGeom prst="rect">
            <a:avLst/>
          </a:prstGeom>
        </p:spPr>
      </p:pic>
    </p:spTree>
    <p:extLst>
      <p:ext uri="{BB962C8B-B14F-4D97-AF65-F5344CB8AC3E}">
        <p14:creationId xmlns:p14="http://schemas.microsoft.com/office/powerpoint/2010/main" val="2361750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4802188" y="93663"/>
            <a:ext cx="7389812" cy="1371600"/>
          </a:xfrm>
        </p:spPr>
        <p:txBody>
          <a:bodyPr>
            <a:normAutofit/>
          </a:bodyPr>
          <a:lstStyle/>
          <a:p>
            <a:r>
              <a:rPr lang="en-US" dirty="0">
                <a:latin typeface="Arial" panose="020B0604020202020204" pitchFamily="34" charset="0"/>
                <a:cs typeface="Arial" panose="020B0604020202020204" pitchFamily="34" charset="0"/>
              </a:rPr>
              <a:t>Symptoms of PTSD &amp; TBI</a:t>
            </a:r>
          </a:p>
        </p:txBody>
      </p:sp>
      <p:grpSp>
        <p:nvGrpSpPr>
          <p:cNvPr id="2" name="Group 3"/>
          <p:cNvGrpSpPr>
            <a:grpSpLocks/>
          </p:cNvGrpSpPr>
          <p:nvPr/>
        </p:nvGrpSpPr>
        <p:grpSpPr bwMode="auto">
          <a:xfrm>
            <a:off x="1734845" y="1331117"/>
            <a:ext cx="6187409" cy="5303859"/>
            <a:chOff x="144" y="1008"/>
            <a:chExt cx="4475" cy="3120"/>
          </a:xfrm>
        </p:grpSpPr>
        <p:sp>
          <p:nvSpPr>
            <p:cNvPr id="79876" name="Text Box 4"/>
            <p:cNvSpPr txBox="1">
              <a:spLocks noChangeArrowheads="1"/>
            </p:cNvSpPr>
            <p:nvPr/>
          </p:nvSpPr>
          <p:spPr bwMode="auto">
            <a:xfrm>
              <a:off x="2698" y="1719"/>
              <a:ext cx="1921" cy="256"/>
            </a:xfrm>
            <a:prstGeom prst="rect">
              <a:avLst/>
            </a:prstGeom>
            <a:noFill/>
            <a:ln w="38100">
              <a:noFill/>
              <a:miter lim="800000"/>
              <a:headEnd type="none" w="sm" len="sm"/>
              <a:tailEnd type="none" w="sm" len="sm"/>
            </a:ln>
          </p:spPr>
          <p:txBody>
            <a:bodyPr>
              <a:spAutoFit/>
            </a:bodyPr>
            <a:lstStyle/>
            <a:p>
              <a:pPr>
                <a:defRPr/>
              </a:pPr>
              <a:r>
                <a:rPr lang="en-US" sz="2200" b="1" dirty="0">
                  <a:solidFill>
                    <a:srgbClr val="7030A0"/>
                  </a:solidFill>
                  <a:effectLst>
                    <a:outerShdw blurRad="38100" dist="38100" dir="2700000" algn="tl">
                      <a:srgbClr val="000000">
                        <a:alpha val="43137"/>
                      </a:srgbClr>
                    </a:outerShdw>
                  </a:effectLst>
                  <a:latin typeface="Calibri" pitchFamily="34" charset="0"/>
                </a:rPr>
                <a:t>Cognitive</a:t>
              </a:r>
              <a:r>
                <a:rPr lang="en-US" sz="2200" dirty="0">
                  <a:solidFill>
                    <a:srgbClr val="7030A0"/>
                  </a:solidFill>
                  <a:effectLst>
                    <a:outerShdw blurRad="38100" dist="38100" dir="2700000" algn="tl">
                      <a:srgbClr val="000000">
                        <a:alpha val="43137"/>
                      </a:srgbClr>
                    </a:outerShdw>
                  </a:effectLst>
                  <a:latin typeface="Calibri" pitchFamily="34" charset="0"/>
                </a:rPr>
                <a:t> </a:t>
              </a:r>
              <a:r>
                <a:rPr lang="en-US" sz="2200" b="1" dirty="0">
                  <a:solidFill>
                    <a:srgbClr val="7030A0"/>
                  </a:solidFill>
                  <a:effectLst>
                    <a:outerShdw blurRad="38100" dist="38100" dir="2700000" algn="tl">
                      <a:srgbClr val="000000">
                        <a:alpha val="43137"/>
                      </a:srgbClr>
                    </a:outerShdw>
                  </a:effectLst>
                  <a:latin typeface="Calibri" pitchFamily="34" charset="0"/>
                </a:rPr>
                <a:t>Deficits</a:t>
              </a:r>
            </a:p>
          </p:txBody>
        </p:sp>
        <p:sp>
          <p:nvSpPr>
            <p:cNvPr id="79877" name="Text Box 5"/>
            <p:cNvSpPr txBox="1">
              <a:spLocks noChangeArrowheads="1"/>
            </p:cNvSpPr>
            <p:nvPr/>
          </p:nvSpPr>
          <p:spPr bwMode="auto">
            <a:xfrm>
              <a:off x="2894" y="2568"/>
              <a:ext cx="1325" cy="274"/>
            </a:xfrm>
            <a:prstGeom prst="rect">
              <a:avLst/>
            </a:prstGeom>
            <a:noFill/>
            <a:ln w="38100">
              <a:noFill/>
              <a:miter lim="800000"/>
              <a:headEnd type="none" w="sm" len="sm"/>
              <a:tailEnd type="none" w="sm" len="sm"/>
            </a:ln>
          </p:spPr>
          <p:txBody>
            <a:bodyPr>
              <a:spAutoFit/>
            </a:bodyPr>
            <a:lstStyle/>
            <a:p>
              <a:pPr>
                <a:defRPr/>
              </a:pPr>
              <a:r>
                <a:rPr lang="en-US" sz="2400" b="1" dirty="0">
                  <a:solidFill>
                    <a:srgbClr val="7030A0"/>
                  </a:solidFill>
                  <a:effectLst>
                    <a:outerShdw blurRad="38100" dist="38100" dir="2700000" algn="tl">
                      <a:srgbClr val="000000">
                        <a:alpha val="43137"/>
                      </a:srgbClr>
                    </a:outerShdw>
                  </a:effectLst>
                  <a:latin typeface="Calibri" pitchFamily="34" charset="0"/>
                </a:rPr>
                <a:t>Depression</a:t>
              </a:r>
            </a:p>
          </p:txBody>
        </p:sp>
        <p:sp>
          <p:nvSpPr>
            <p:cNvPr id="27669" name="Text Box 6"/>
            <p:cNvSpPr txBox="1">
              <a:spLocks noChangeArrowheads="1"/>
            </p:cNvSpPr>
            <p:nvPr/>
          </p:nvSpPr>
          <p:spPr bwMode="auto">
            <a:xfrm>
              <a:off x="576" y="1711"/>
              <a:ext cx="1651" cy="505"/>
            </a:xfrm>
            <a:prstGeom prst="rect">
              <a:avLst/>
            </a:prstGeom>
            <a:noFill/>
            <a:ln w="38100">
              <a:noFill/>
              <a:miter lim="800000"/>
              <a:headEnd type="none" w="sm" len="sm"/>
              <a:tailEnd type="none" w="sm" len="sm"/>
            </a:ln>
          </p:spPr>
          <p:txBody>
            <a:bodyPr>
              <a:spAutoFit/>
            </a:bodyPr>
            <a:lstStyle/>
            <a:p>
              <a:r>
                <a:rPr lang="en-US" sz="2400" dirty="0">
                  <a:solidFill>
                    <a:srgbClr val="C00000"/>
                  </a:solidFill>
                  <a:latin typeface="Calibri" pitchFamily="34" charset="0"/>
                </a:rPr>
                <a:t>Flashbacks/</a:t>
              </a:r>
            </a:p>
            <a:p>
              <a:r>
                <a:rPr lang="en-US" sz="2400" dirty="0">
                  <a:solidFill>
                    <a:srgbClr val="C00000"/>
                  </a:solidFill>
                  <a:latin typeface="Calibri" pitchFamily="34" charset="0"/>
                </a:rPr>
                <a:t>Re-experiencing</a:t>
              </a:r>
            </a:p>
          </p:txBody>
        </p:sp>
        <p:sp>
          <p:nvSpPr>
            <p:cNvPr id="27670" name="Text Box 7"/>
            <p:cNvSpPr txBox="1">
              <a:spLocks noChangeArrowheads="1"/>
            </p:cNvSpPr>
            <p:nvPr/>
          </p:nvSpPr>
          <p:spPr bwMode="auto">
            <a:xfrm>
              <a:off x="723" y="3038"/>
              <a:ext cx="134" cy="281"/>
            </a:xfrm>
            <a:prstGeom prst="rect">
              <a:avLst/>
            </a:prstGeom>
            <a:noFill/>
            <a:ln w="38100">
              <a:noFill/>
              <a:miter lim="800000"/>
              <a:headEnd type="none" w="sm" len="sm"/>
              <a:tailEnd type="none" w="sm" len="sm"/>
            </a:ln>
          </p:spPr>
          <p:txBody>
            <a:bodyPr wrap="none">
              <a:spAutoFit/>
            </a:bodyPr>
            <a:lstStyle/>
            <a:p>
              <a:endParaRPr lang="en-US" sz="2400" dirty="0">
                <a:latin typeface="Calibri" pitchFamily="34" charset="0"/>
              </a:endParaRPr>
            </a:p>
          </p:txBody>
        </p:sp>
        <p:sp>
          <p:nvSpPr>
            <p:cNvPr id="79880" name="Text Box 8"/>
            <p:cNvSpPr txBox="1">
              <a:spLocks noChangeArrowheads="1"/>
            </p:cNvSpPr>
            <p:nvPr/>
          </p:nvSpPr>
          <p:spPr bwMode="auto">
            <a:xfrm>
              <a:off x="3083" y="3215"/>
              <a:ext cx="1091" cy="274"/>
            </a:xfrm>
            <a:prstGeom prst="rect">
              <a:avLst/>
            </a:prstGeom>
            <a:noFill/>
            <a:ln w="38100">
              <a:noFill/>
              <a:miter lim="800000"/>
              <a:headEnd type="none" w="sm" len="sm"/>
              <a:tailEnd type="none" w="sm" len="sm"/>
            </a:ln>
          </p:spPr>
          <p:txBody>
            <a:bodyPr>
              <a:spAutoFit/>
            </a:bodyPr>
            <a:lstStyle/>
            <a:p>
              <a:pPr>
                <a:spcBef>
                  <a:spcPct val="50000"/>
                </a:spcBef>
                <a:defRPr/>
              </a:pPr>
              <a:r>
                <a:rPr lang="en-US" sz="2400" b="1" dirty="0">
                  <a:solidFill>
                    <a:srgbClr val="7030A0"/>
                  </a:solidFill>
                  <a:effectLst>
                    <a:outerShdw blurRad="38100" dist="38100" dir="2700000" algn="tl">
                      <a:srgbClr val="000000">
                        <a:alpha val="43137"/>
                      </a:srgbClr>
                    </a:outerShdw>
                  </a:effectLst>
                  <a:latin typeface="Calibri" pitchFamily="34" charset="0"/>
                </a:rPr>
                <a:t>Anxiety</a:t>
              </a:r>
            </a:p>
          </p:txBody>
        </p:sp>
        <p:sp>
          <p:nvSpPr>
            <p:cNvPr id="81929" name="Oval 9"/>
            <p:cNvSpPr>
              <a:spLocks noChangeArrowheads="1"/>
            </p:cNvSpPr>
            <p:nvPr/>
          </p:nvSpPr>
          <p:spPr bwMode="auto">
            <a:xfrm>
              <a:off x="144" y="1008"/>
              <a:ext cx="4464" cy="3120"/>
            </a:xfrm>
            <a:prstGeom prst="ellipse">
              <a:avLst/>
            </a:prstGeom>
            <a:noFill/>
            <a:ln w="38100">
              <a:solidFill>
                <a:srgbClr val="FF0000"/>
              </a:solidFill>
              <a:round/>
              <a:headEnd type="none" w="sm" len="sm"/>
              <a:tailEnd type="none" w="sm" len="sm"/>
            </a:ln>
            <a:effectLst/>
          </p:spPr>
          <p:txBody>
            <a:bodyPr wrap="none" anchor="ctr"/>
            <a:lstStyle/>
            <a:p>
              <a:pPr>
                <a:defRPr/>
              </a:pPr>
              <a:endParaRPr lang="en-US"/>
            </a:p>
          </p:txBody>
        </p:sp>
        <p:sp>
          <p:nvSpPr>
            <p:cNvPr id="27673" name="Text Box 10"/>
            <p:cNvSpPr txBox="1">
              <a:spLocks noChangeArrowheads="1"/>
            </p:cNvSpPr>
            <p:nvPr/>
          </p:nvSpPr>
          <p:spPr bwMode="auto">
            <a:xfrm>
              <a:off x="1536" y="1152"/>
              <a:ext cx="1042" cy="355"/>
            </a:xfrm>
            <a:prstGeom prst="rect">
              <a:avLst/>
            </a:prstGeom>
            <a:noFill/>
            <a:ln w="38100">
              <a:noFill/>
              <a:miter lim="800000"/>
              <a:headEnd type="none" w="sm" len="sm"/>
              <a:tailEnd type="none" w="sm" len="sm"/>
            </a:ln>
          </p:spPr>
          <p:txBody>
            <a:bodyPr>
              <a:spAutoFit/>
            </a:bodyPr>
            <a:lstStyle/>
            <a:p>
              <a:pPr>
                <a:spcBef>
                  <a:spcPct val="50000"/>
                </a:spcBef>
              </a:pPr>
              <a:r>
                <a:rPr lang="en-US" sz="3200" b="1" u="sng" dirty="0">
                  <a:solidFill>
                    <a:srgbClr val="C00000"/>
                  </a:solidFill>
                  <a:latin typeface="Calibri" pitchFamily="34" charset="0"/>
                </a:rPr>
                <a:t>PTSD</a:t>
              </a:r>
            </a:p>
          </p:txBody>
        </p:sp>
      </p:grpSp>
      <p:grpSp>
        <p:nvGrpSpPr>
          <p:cNvPr id="3" name="Group 11"/>
          <p:cNvGrpSpPr>
            <a:grpSpLocks/>
          </p:cNvGrpSpPr>
          <p:nvPr/>
        </p:nvGrpSpPr>
        <p:grpSpPr bwMode="auto">
          <a:xfrm>
            <a:off x="4838277" y="1331117"/>
            <a:ext cx="5945981" cy="5209309"/>
            <a:chOff x="2448" y="672"/>
            <a:chExt cx="4086" cy="3504"/>
          </a:xfrm>
        </p:grpSpPr>
        <p:sp>
          <p:nvSpPr>
            <p:cNvPr id="27662" name="Text Box 12"/>
            <p:cNvSpPr txBox="1">
              <a:spLocks noChangeArrowheads="1"/>
            </p:cNvSpPr>
            <p:nvPr/>
          </p:nvSpPr>
          <p:spPr bwMode="auto">
            <a:xfrm>
              <a:off x="4573" y="1355"/>
              <a:ext cx="985" cy="311"/>
            </a:xfrm>
            <a:prstGeom prst="rect">
              <a:avLst/>
            </a:prstGeom>
            <a:noFill/>
            <a:ln w="38100">
              <a:noFill/>
              <a:miter lim="800000"/>
              <a:headEnd type="none" w="sm" len="sm"/>
              <a:tailEnd type="none" w="sm" len="sm"/>
            </a:ln>
          </p:spPr>
          <p:txBody>
            <a:bodyPr wrap="none">
              <a:spAutoFit/>
            </a:bodyPr>
            <a:lstStyle/>
            <a:p>
              <a:r>
                <a:rPr lang="en-US" sz="2400" dirty="0">
                  <a:solidFill>
                    <a:srgbClr val="0070C0"/>
                  </a:solidFill>
                  <a:latin typeface="Calibri" pitchFamily="34" charset="0"/>
                </a:rPr>
                <a:t>Headache</a:t>
              </a:r>
            </a:p>
          </p:txBody>
        </p:sp>
        <p:sp>
          <p:nvSpPr>
            <p:cNvPr id="27663" name="Text Box 13"/>
            <p:cNvSpPr txBox="1">
              <a:spLocks noChangeArrowheads="1"/>
            </p:cNvSpPr>
            <p:nvPr/>
          </p:nvSpPr>
          <p:spPr bwMode="auto">
            <a:xfrm>
              <a:off x="4644" y="2323"/>
              <a:ext cx="1890" cy="311"/>
            </a:xfrm>
            <a:prstGeom prst="rect">
              <a:avLst/>
            </a:prstGeom>
            <a:noFill/>
            <a:ln w="38100">
              <a:noFill/>
              <a:miter lim="800000"/>
              <a:headEnd type="none" w="sm" len="sm"/>
              <a:tailEnd type="none" w="sm" len="sm"/>
            </a:ln>
          </p:spPr>
          <p:txBody>
            <a:bodyPr wrap="square">
              <a:spAutoFit/>
            </a:bodyPr>
            <a:lstStyle/>
            <a:p>
              <a:r>
                <a:rPr lang="en-US" sz="2400" dirty="0">
                  <a:solidFill>
                    <a:srgbClr val="0070C0"/>
                  </a:solidFill>
                  <a:latin typeface="Calibri" pitchFamily="34" charset="0"/>
                </a:rPr>
                <a:t>Nausea/vomiting</a:t>
              </a:r>
            </a:p>
          </p:txBody>
        </p:sp>
        <p:sp>
          <p:nvSpPr>
            <p:cNvPr id="27664" name="Text Box 14"/>
            <p:cNvSpPr txBox="1">
              <a:spLocks noChangeArrowheads="1"/>
            </p:cNvSpPr>
            <p:nvPr/>
          </p:nvSpPr>
          <p:spPr bwMode="auto">
            <a:xfrm>
              <a:off x="4654" y="3144"/>
              <a:ext cx="904" cy="311"/>
            </a:xfrm>
            <a:prstGeom prst="rect">
              <a:avLst/>
            </a:prstGeom>
            <a:noFill/>
            <a:ln w="38100">
              <a:noFill/>
              <a:miter lim="800000"/>
              <a:headEnd type="none" w="sm" len="sm"/>
              <a:tailEnd type="none" w="sm" len="sm"/>
            </a:ln>
          </p:spPr>
          <p:txBody>
            <a:bodyPr wrap="none">
              <a:spAutoFit/>
            </a:bodyPr>
            <a:lstStyle/>
            <a:p>
              <a:r>
                <a:rPr lang="en-US" sz="2400" dirty="0">
                  <a:solidFill>
                    <a:srgbClr val="0070C0"/>
                  </a:solidFill>
                  <a:latin typeface="Calibri" pitchFamily="34" charset="0"/>
                </a:rPr>
                <a:t>Dizziness</a:t>
              </a:r>
            </a:p>
          </p:txBody>
        </p:sp>
        <p:sp>
          <p:nvSpPr>
            <p:cNvPr id="27665" name="Oval 15"/>
            <p:cNvSpPr>
              <a:spLocks noChangeArrowheads="1"/>
            </p:cNvSpPr>
            <p:nvPr/>
          </p:nvSpPr>
          <p:spPr bwMode="auto">
            <a:xfrm>
              <a:off x="2448" y="672"/>
              <a:ext cx="4032" cy="3504"/>
            </a:xfrm>
            <a:prstGeom prst="ellipse">
              <a:avLst/>
            </a:prstGeom>
            <a:noFill/>
            <a:ln w="38100">
              <a:solidFill>
                <a:srgbClr val="0070C0"/>
              </a:solidFill>
              <a:round/>
              <a:headEnd type="none" w="sm" len="sm"/>
              <a:tailEnd type="none" w="sm" len="sm"/>
            </a:ln>
          </p:spPr>
          <p:txBody>
            <a:bodyPr wrap="none" anchor="ctr"/>
            <a:lstStyle/>
            <a:p>
              <a:endParaRPr lang="en-US">
                <a:latin typeface="Calibri" pitchFamily="34" charset="0"/>
              </a:endParaRPr>
            </a:p>
          </p:txBody>
        </p:sp>
        <p:sp>
          <p:nvSpPr>
            <p:cNvPr id="27666" name="Text Box 16"/>
            <p:cNvSpPr txBox="1">
              <a:spLocks noChangeArrowheads="1"/>
            </p:cNvSpPr>
            <p:nvPr/>
          </p:nvSpPr>
          <p:spPr bwMode="auto">
            <a:xfrm>
              <a:off x="4175" y="878"/>
              <a:ext cx="1043" cy="393"/>
            </a:xfrm>
            <a:prstGeom prst="rect">
              <a:avLst/>
            </a:prstGeom>
            <a:noFill/>
            <a:ln w="38100">
              <a:noFill/>
              <a:miter lim="800000"/>
              <a:headEnd type="none" w="sm" len="sm"/>
              <a:tailEnd type="none" w="sm" len="sm"/>
            </a:ln>
          </p:spPr>
          <p:txBody>
            <a:bodyPr>
              <a:spAutoFit/>
            </a:bodyPr>
            <a:lstStyle/>
            <a:p>
              <a:pPr>
                <a:spcBef>
                  <a:spcPct val="50000"/>
                </a:spcBef>
              </a:pPr>
              <a:r>
                <a:rPr lang="en-US" sz="3200" b="1" u="sng" dirty="0">
                  <a:solidFill>
                    <a:srgbClr val="0070C0"/>
                  </a:solidFill>
                  <a:latin typeface="Calibri" pitchFamily="34" charset="0"/>
                </a:rPr>
                <a:t>TBI</a:t>
              </a:r>
            </a:p>
          </p:txBody>
        </p:sp>
      </p:grpSp>
      <p:sp>
        <p:nvSpPr>
          <p:cNvPr id="27653" name="TextBox 18"/>
          <p:cNvSpPr txBox="1">
            <a:spLocks noChangeArrowheads="1"/>
          </p:cNvSpPr>
          <p:nvPr/>
        </p:nvSpPr>
        <p:spPr bwMode="auto">
          <a:xfrm>
            <a:off x="2281341" y="3537588"/>
            <a:ext cx="2057400" cy="461963"/>
          </a:xfrm>
          <a:prstGeom prst="rect">
            <a:avLst/>
          </a:prstGeom>
          <a:noFill/>
          <a:ln w="9525">
            <a:noFill/>
            <a:miter lim="800000"/>
            <a:headEnd/>
            <a:tailEnd/>
          </a:ln>
        </p:spPr>
        <p:txBody>
          <a:bodyPr>
            <a:spAutoFit/>
          </a:bodyPr>
          <a:lstStyle/>
          <a:p>
            <a:r>
              <a:rPr lang="en-US" sz="2400" dirty="0">
                <a:solidFill>
                  <a:srgbClr val="C00000"/>
                </a:solidFill>
                <a:latin typeface="Calibri" pitchFamily="34" charset="0"/>
              </a:rPr>
              <a:t>Avoidance</a:t>
            </a:r>
          </a:p>
        </p:txBody>
      </p:sp>
      <p:sp>
        <p:nvSpPr>
          <p:cNvPr id="27654" name="TextBox 20"/>
          <p:cNvSpPr txBox="1">
            <a:spLocks noChangeArrowheads="1"/>
          </p:cNvSpPr>
          <p:nvPr/>
        </p:nvSpPr>
        <p:spPr bwMode="auto">
          <a:xfrm>
            <a:off x="2140042" y="4265936"/>
            <a:ext cx="2667000" cy="461963"/>
          </a:xfrm>
          <a:prstGeom prst="rect">
            <a:avLst/>
          </a:prstGeom>
          <a:noFill/>
          <a:ln w="9525">
            <a:noFill/>
            <a:miter lim="800000"/>
            <a:headEnd/>
            <a:tailEnd/>
          </a:ln>
        </p:spPr>
        <p:txBody>
          <a:bodyPr>
            <a:spAutoFit/>
          </a:bodyPr>
          <a:lstStyle/>
          <a:p>
            <a:r>
              <a:rPr lang="en-US" sz="2400" dirty="0">
                <a:solidFill>
                  <a:srgbClr val="C00000"/>
                </a:solidFill>
                <a:latin typeface="Calibri" pitchFamily="34" charset="0"/>
              </a:rPr>
              <a:t>Hypervigilance</a:t>
            </a:r>
          </a:p>
        </p:txBody>
      </p:sp>
      <p:sp>
        <p:nvSpPr>
          <p:cNvPr id="27655" name="TextBox 21"/>
          <p:cNvSpPr txBox="1">
            <a:spLocks noChangeArrowheads="1"/>
          </p:cNvSpPr>
          <p:nvPr/>
        </p:nvSpPr>
        <p:spPr bwMode="auto">
          <a:xfrm>
            <a:off x="2674906" y="4931430"/>
            <a:ext cx="1752600" cy="461963"/>
          </a:xfrm>
          <a:prstGeom prst="rect">
            <a:avLst/>
          </a:prstGeom>
          <a:noFill/>
          <a:ln w="9525">
            <a:noFill/>
            <a:miter lim="800000"/>
            <a:headEnd/>
            <a:tailEnd/>
          </a:ln>
        </p:spPr>
        <p:txBody>
          <a:bodyPr>
            <a:spAutoFit/>
          </a:bodyPr>
          <a:lstStyle/>
          <a:p>
            <a:r>
              <a:rPr lang="en-US" sz="2400" dirty="0">
                <a:solidFill>
                  <a:srgbClr val="C00000"/>
                </a:solidFill>
                <a:latin typeface="Calibri" pitchFamily="34" charset="0"/>
              </a:rPr>
              <a:t>Nightmares</a:t>
            </a:r>
          </a:p>
        </p:txBody>
      </p:sp>
      <p:sp>
        <p:nvSpPr>
          <p:cNvPr id="79892" name="TextBox 22"/>
          <p:cNvSpPr txBox="1">
            <a:spLocks noChangeArrowheads="1"/>
          </p:cNvSpPr>
          <p:nvPr/>
        </p:nvSpPr>
        <p:spPr bwMode="auto">
          <a:xfrm>
            <a:off x="4993879" y="4467339"/>
            <a:ext cx="2801073" cy="461665"/>
          </a:xfrm>
          <a:prstGeom prst="rect">
            <a:avLst/>
          </a:prstGeom>
          <a:noFill/>
          <a:ln w="9525">
            <a:noFill/>
            <a:miter lim="800000"/>
            <a:headEnd/>
            <a:tailEnd/>
          </a:ln>
        </p:spPr>
        <p:txBody>
          <a:bodyPr wrap="square">
            <a:spAutoFit/>
          </a:bodyPr>
          <a:lstStyle/>
          <a:p>
            <a:pPr>
              <a:defRPr/>
            </a:pPr>
            <a:r>
              <a:rPr lang="en-US" sz="2400" b="1" dirty="0">
                <a:solidFill>
                  <a:srgbClr val="7030A0"/>
                </a:solidFill>
                <a:effectLst>
                  <a:outerShdw blurRad="38100" dist="38100" dir="2700000" algn="tl">
                    <a:srgbClr val="000000">
                      <a:alpha val="43137"/>
                    </a:srgbClr>
                  </a:outerShdw>
                </a:effectLst>
                <a:latin typeface="Calibri" pitchFamily="34" charset="0"/>
              </a:rPr>
              <a:t>Fatigue/Withdrawal</a:t>
            </a:r>
          </a:p>
        </p:txBody>
      </p:sp>
      <p:sp>
        <p:nvSpPr>
          <p:cNvPr id="79893" name="TextBox 23"/>
          <p:cNvSpPr txBox="1">
            <a:spLocks noChangeArrowheads="1"/>
          </p:cNvSpPr>
          <p:nvPr/>
        </p:nvSpPr>
        <p:spPr bwMode="auto">
          <a:xfrm>
            <a:off x="5253922" y="3075923"/>
            <a:ext cx="2362200" cy="461665"/>
          </a:xfrm>
          <a:prstGeom prst="rect">
            <a:avLst/>
          </a:prstGeom>
          <a:noFill/>
          <a:ln w="9525">
            <a:noFill/>
            <a:miter lim="800000"/>
            <a:headEnd/>
            <a:tailEnd/>
          </a:ln>
        </p:spPr>
        <p:txBody>
          <a:bodyPr wrap="square">
            <a:spAutoFit/>
          </a:bodyPr>
          <a:lstStyle/>
          <a:p>
            <a:pPr>
              <a:defRPr/>
            </a:pPr>
            <a:r>
              <a:rPr lang="en-US" sz="2400" b="1" dirty="0">
                <a:solidFill>
                  <a:srgbClr val="7030A0"/>
                </a:solidFill>
                <a:effectLst>
                  <a:outerShdw blurRad="38100" dist="38100" dir="2700000" algn="tl">
                    <a:srgbClr val="000000">
                      <a:alpha val="43137"/>
                    </a:srgbClr>
                  </a:outerShdw>
                </a:effectLst>
                <a:latin typeface="Calibri" pitchFamily="34" charset="0"/>
              </a:rPr>
              <a:t>Irritability/Anger</a:t>
            </a:r>
          </a:p>
        </p:txBody>
      </p:sp>
      <p:sp>
        <p:nvSpPr>
          <p:cNvPr id="79894" name="TextBox 25"/>
          <p:cNvSpPr txBox="1">
            <a:spLocks noChangeArrowheads="1"/>
          </p:cNvSpPr>
          <p:nvPr/>
        </p:nvSpPr>
        <p:spPr bwMode="auto">
          <a:xfrm>
            <a:off x="5576080" y="3507171"/>
            <a:ext cx="2362200" cy="461963"/>
          </a:xfrm>
          <a:prstGeom prst="rect">
            <a:avLst/>
          </a:prstGeom>
          <a:noFill/>
          <a:ln w="9525">
            <a:noFill/>
            <a:miter lim="800000"/>
            <a:headEnd/>
            <a:tailEnd/>
          </a:ln>
        </p:spPr>
        <p:txBody>
          <a:bodyPr>
            <a:spAutoFit/>
          </a:bodyPr>
          <a:lstStyle/>
          <a:p>
            <a:pPr>
              <a:defRPr/>
            </a:pPr>
            <a:r>
              <a:rPr lang="en-US" sz="2400" b="1" dirty="0">
                <a:solidFill>
                  <a:srgbClr val="7030A0"/>
                </a:solidFill>
                <a:effectLst>
                  <a:outerShdw blurRad="38100" dist="38100" dir="2700000" algn="tl">
                    <a:srgbClr val="000000">
                      <a:alpha val="43137"/>
                    </a:srgbClr>
                  </a:outerShdw>
                </a:effectLst>
                <a:latin typeface="Calibri" pitchFamily="34" charset="0"/>
              </a:rPr>
              <a:t>Insomnia</a:t>
            </a:r>
          </a:p>
        </p:txBody>
      </p:sp>
      <p:sp>
        <p:nvSpPr>
          <p:cNvPr id="27659" name="TextBox 26"/>
          <p:cNvSpPr txBox="1">
            <a:spLocks noChangeArrowheads="1"/>
          </p:cNvSpPr>
          <p:nvPr/>
        </p:nvSpPr>
        <p:spPr bwMode="auto">
          <a:xfrm>
            <a:off x="8157251" y="4461028"/>
            <a:ext cx="2057400" cy="430213"/>
          </a:xfrm>
          <a:prstGeom prst="rect">
            <a:avLst/>
          </a:prstGeom>
          <a:noFill/>
          <a:ln w="9525">
            <a:noFill/>
            <a:miter lim="800000"/>
            <a:headEnd/>
            <a:tailEnd/>
          </a:ln>
        </p:spPr>
        <p:txBody>
          <a:bodyPr>
            <a:spAutoFit/>
          </a:bodyPr>
          <a:lstStyle/>
          <a:p>
            <a:r>
              <a:rPr lang="en-US" sz="2200" dirty="0">
                <a:solidFill>
                  <a:srgbClr val="0070C0"/>
                </a:solidFill>
                <a:latin typeface="Calibri" pitchFamily="34" charset="0"/>
              </a:rPr>
              <a:t>Vision Problems</a:t>
            </a:r>
          </a:p>
        </p:txBody>
      </p:sp>
      <p:sp>
        <p:nvSpPr>
          <p:cNvPr id="27660" name="TextBox 27"/>
          <p:cNvSpPr txBox="1">
            <a:spLocks noChangeArrowheads="1"/>
          </p:cNvSpPr>
          <p:nvPr/>
        </p:nvSpPr>
        <p:spPr bwMode="auto">
          <a:xfrm>
            <a:off x="7866328" y="2940191"/>
            <a:ext cx="2514600" cy="769938"/>
          </a:xfrm>
          <a:prstGeom prst="rect">
            <a:avLst/>
          </a:prstGeom>
          <a:noFill/>
          <a:ln w="9525">
            <a:noFill/>
            <a:miter lim="800000"/>
            <a:headEnd/>
            <a:tailEnd/>
          </a:ln>
        </p:spPr>
        <p:txBody>
          <a:bodyPr>
            <a:spAutoFit/>
          </a:bodyPr>
          <a:lstStyle/>
          <a:p>
            <a:r>
              <a:rPr lang="en-US" sz="2200" dirty="0">
                <a:solidFill>
                  <a:srgbClr val="0070C0"/>
                </a:solidFill>
                <a:latin typeface="Calibri" pitchFamily="34" charset="0"/>
              </a:rPr>
              <a:t>Sensitivity to light or   </a:t>
            </a:r>
          </a:p>
          <a:p>
            <a:r>
              <a:rPr lang="en-US" sz="2200" dirty="0">
                <a:solidFill>
                  <a:srgbClr val="0070C0"/>
                </a:solidFill>
                <a:latin typeface="Calibri" pitchFamily="34" charset="0"/>
              </a:rPr>
              <a:t>             sound</a:t>
            </a:r>
          </a:p>
        </p:txBody>
      </p:sp>
    </p:spTree>
    <p:extLst>
      <p:ext uri="{BB962C8B-B14F-4D97-AF65-F5344CB8AC3E}">
        <p14:creationId xmlns:p14="http://schemas.microsoft.com/office/powerpoint/2010/main" val="29538192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ou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770D6-1F2E-40B9-ADED-96FB6603DFA6}"/>
              </a:ext>
            </a:extLst>
          </p:cNvPr>
          <p:cNvSpPr>
            <a:spLocks noGrp="1"/>
          </p:cNvSpPr>
          <p:nvPr>
            <p:ph type="title"/>
          </p:nvPr>
        </p:nvSpPr>
        <p:spPr>
          <a:xfrm>
            <a:off x="470210" y="-80924"/>
            <a:ext cx="9476678" cy="1325563"/>
          </a:xfrm>
        </p:spPr>
        <p:txBody>
          <a:bodyPr>
            <a:normAutofit/>
          </a:bodyPr>
          <a:lstStyle/>
          <a:p>
            <a:r>
              <a:rPr lang="en-US" sz="4400" dirty="0">
                <a:latin typeface="Arial" panose="020B0604020202020204" pitchFamily="34" charset="0"/>
                <a:cs typeface="Arial" panose="020B0604020202020204" pitchFamily="34" charset="0"/>
              </a:rPr>
              <a:t>Polytrauma System of Care in the VA</a:t>
            </a:r>
          </a:p>
        </p:txBody>
      </p:sp>
      <p:sp>
        <p:nvSpPr>
          <p:cNvPr id="3" name="Content Placeholder 2">
            <a:extLst>
              <a:ext uri="{FF2B5EF4-FFF2-40B4-BE49-F238E27FC236}">
                <a16:creationId xmlns:a16="http://schemas.microsoft.com/office/drawing/2014/main" id="{78B14381-C4AA-46F9-9FB3-C0AF6BCAE4C0}"/>
              </a:ext>
            </a:extLst>
          </p:cNvPr>
          <p:cNvSpPr>
            <a:spLocks noGrp="1"/>
          </p:cNvSpPr>
          <p:nvPr>
            <p:ph idx="1"/>
          </p:nvPr>
        </p:nvSpPr>
        <p:spPr>
          <a:xfrm>
            <a:off x="838200" y="1767219"/>
            <a:ext cx="10515600" cy="5185316"/>
          </a:xfrm>
        </p:spPr>
        <p:txBody>
          <a:bodyPr>
            <a:normAutofit lnSpcReduction="10000"/>
          </a:bodyPr>
          <a:lstStyle/>
          <a:p>
            <a:r>
              <a:rPr lang="en-US" sz="2800" dirty="0">
                <a:latin typeface="Arial" panose="020B0604020202020204" pitchFamily="34" charset="0"/>
                <a:cs typeface="Arial" panose="020B0604020202020204" pitchFamily="34" charset="0"/>
              </a:rPr>
              <a:t>Polytrauma - injuries to multiple body parts/organ systems that is often a result of blast-related events. </a:t>
            </a:r>
          </a:p>
          <a:p>
            <a:pPr lvl="1"/>
            <a:r>
              <a:rPr lang="en-US" sz="2400" dirty="0">
                <a:latin typeface="Arial" panose="020B0604020202020204" pitchFamily="34" charset="0"/>
                <a:cs typeface="Arial" panose="020B0604020202020204" pitchFamily="34" charset="0"/>
              </a:rPr>
              <a:t>TBIs common as well as other medical conditions, such as amputation, burns, spinal cord injury, auditory and visual damage, and post-traumatic stress disorder (PTSD).</a:t>
            </a:r>
          </a:p>
          <a:p>
            <a:r>
              <a:rPr lang="en-US" sz="2800" dirty="0">
                <a:solidFill>
                  <a:schemeClr val="tx1">
                    <a:lumMod val="95000"/>
                    <a:lumOff val="5000"/>
                  </a:schemeClr>
                </a:solidFill>
                <a:latin typeface="Arial" panose="020B0604020202020204" pitchFamily="34" charset="0"/>
                <a:cs typeface="Arial" panose="020B0604020202020204" pitchFamily="34" charset="0"/>
              </a:rPr>
              <a:t>VA’s Polytrauma System of Care (PSC): </a:t>
            </a:r>
            <a:r>
              <a:rPr lang="en-US" sz="2800" dirty="0">
                <a:latin typeface="Arial" panose="020B0604020202020204" pitchFamily="34" charset="0"/>
                <a:cs typeface="Arial" panose="020B0604020202020204" pitchFamily="34" charset="0"/>
              </a:rPr>
              <a:t>integrated network of specialized rehabilitation programs dedicated to serving Veterans and Service Members with Polytrauma/TBI. </a:t>
            </a:r>
          </a:p>
          <a:p>
            <a:pPr lvl="1"/>
            <a:r>
              <a:rPr lang="en-US" sz="2400" dirty="0">
                <a:latin typeface="Arial" panose="020B0604020202020204" pitchFamily="34" charset="0"/>
                <a:cs typeface="Arial" panose="020B0604020202020204" pitchFamily="34" charset="0"/>
              </a:rPr>
              <a:t>Services include: interdisciplinary evaluation and treatment, development of a comprehensive plan of care, case management, patient and family education and training, psychosocial support, and application of advanced rehabilitation treatments and prosthetic technologies</a:t>
            </a:r>
          </a:p>
        </p:txBody>
      </p:sp>
      <p:pic>
        <p:nvPicPr>
          <p:cNvPr id="8" name="Picture 7">
            <a:extLst>
              <a:ext uri="{FF2B5EF4-FFF2-40B4-BE49-F238E27FC236}">
                <a16:creationId xmlns:a16="http://schemas.microsoft.com/office/drawing/2014/main" id="{FD49A230-25D2-42B7-A554-54BB65C5355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774299" y="199384"/>
            <a:ext cx="2081030" cy="1402094"/>
          </a:xfrm>
          <a:prstGeom prst="rect">
            <a:avLst/>
          </a:prstGeom>
        </p:spPr>
      </p:pic>
    </p:spTree>
    <p:extLst>
      <p:ext uri="{BB962C8B-B14F-4D97-AF65-F5344CB8AC3E}">
        <p14:creationId xmlns:p14="http://schemas.microsoft.com/office/powerpoint/2010/main" val="390086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778FA-090B-410C-99EF-BC664BF95D7F}"/>
              </a:ext>
            </a:extLst>
          </p:cNvPr>
          <p:cNvSpPr>
            <a:spLocks noGrp="1"/>
          </p:cNvSpPr>
          <p:nvPr>
            <p:ph type="title"/>
          </p:nvPr>
        </p:nvSpPr>
        <p:spPr>
          <a:xfrm>
            <a:off x="514814" y="-326251"/>
            <a:ext cx="10861288" cy="1325563"/>
          </a:xfrm>
        </p:spPr>
        <p:txBody>
          <a:bodyPr>
            <a:normAutofit/>
          </a:bodyPr>
          <a:lstStyle/>
          <a:p>
            <a:r>
              <a:rPr lang="en-US" sz="4000" dirty="0">
                <a:latin typeface="Arial" panose="020B0604020202020204" pitchFamily="34" charset="0"/>
                <a:cs typeface="Arial" panose="020B0604020202020204" pitchFamily="34" charset="0"/>
              </a:rPr>
              <a:t>Polytrauma System of Care/TBI Screening</a:t>
            </a:r>
          </a:p>
        </p:txBody>
      </p:sp>
      <p:sp>
        <p:nvSpPr>
          <p:cNvPr id="3" name="Content Placeholder 2">
            <a:extLst>
              <a:ext uri="{FF2B5EF4-FFF2-40B4-BE49-F238E27FC236}">
                <a16:creationId xmlns:a16="http://schemas.microsoft.com/office/drawing/2014/main" id="{C91CF5F7-2B25-459B-A052-1A64C37998AD}"/>
              </a:ext>
            </a:extLst>
          </p:cNvPr>
          <p:cNvSpPr>
            <a:spLocks noGrp="1"/>
          </p:cNvSpPr>
          <p:nvPr>
            <p:ph idx="1"/>
          </p:nvPr>
        </p:nvSpPr>
        <p:spPr>
          <a:xfrm>
            <a:off x="514814" y="2189818"/>
            <a:ext cx="10515600" cy="4552873"/>
          </a:xfrm>
        </p:spPr>
        <p:txBody>
          <a:bodyPr>
            <a:normAutofit/>
          </a:bodyPr>
          <a:lstStyle/>
          <a:p>
            <a:r>
              <a:rPr lang="en-US" sz="2800" dirty="0">
                <a:latin typeface="Arial" panose="020B0604020202020204" pitchFamily="34" charset="0"/>
                <a:cs typeface="Arial" panose="020B0604020202020204" pitchFamily="34" charset="0"/>
              </a:rPr>
              <a:t>How patients identified (Clinical Reminder - TBI screening)</a:t>
            </a:r>
          </a:p>
          <a:p>
            <a:r>
              <a:rPr lang="en-US" sz="2800" dirty="0">
                <a:latin typeface="Arial" panose="020B0604020202020204" pitchFamily="34" charset="0"/>
                <a:cs typeface="Arial" panose="020B0604020202020204" pitchFamily="34" charset="0"/>
              </a:rPr>
              <a:t>Positive Screen </a:t>
            </a:r>
            <a:r>
              <a:rPr lang="en-US" sz="2800" dirty="0">
                <a:latin typeface="Arial" panose="020B0604020202020204" pitchFamily="34" charset="0"/>
                <a:cs typeface="Arial" panose="020B0604020202020204" pitchFamily="34" charset="0"/>
                <a:sym typeface="Wingdings" panose="05000000000000000000" pitchFamily="2" charset="2"/>
              </a:rPr>
              <a:t> further evaluation</a:t>
            </a: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Results discussed with Veteran </a:t>
            </a:r>
          </a:p>
          <a:p>
            <a:r>
              <a:rPr lang="en-US" sz="2800" dirty="0">
                <a:latin typeface="Arial" panose="020B0604020202020204" pitchFamily="34" charset="0"/>
                <a:cs typeface="Arial" panose="020B0604020202020204" pitchFamily="34" charset="0"/>
              </a:rPr>
              <a:t>Recommendations are made for follow-up care, as necessary  </a:t>
            </a:r>
          </a:p>
          <a:p>
            <a:pPr lvl="1"/>
            <a:r>
              <a:rPr lang="en-US" sz="2400" dirty="0">
                <a:latin typeface="Arial" panose="020B0604020202020204" pitchFamily="34" charset="0"/>
                <a:cs typeface="Arial" panose="020B0604020202020204" pitchFamily="34" charset="0"/>
              </a:rPr>
              <a:t>If rehabilitation treatments are indicated, the Veteran is asked to collaborate with the rehabilitation team to develop a Plan of Care that addresses his/her recovery goals.  The Plan of Care will include information about the types of treatment recommended, their frequency, and the timeline for when the rehabilitation goals are expected to be achieved.</a:t>
            </a:r>
          </a:p>
          <a:p>
            <a:endParaRPr lang="en-US" dirty="0"/>
          </a:p>
        </p:txBody>
      </p:sp>
      <p:pic>
        <p:nvPicPr>
          <p:cNvPr id="8" name="Picture 7">
            <a:extLst>
              <a:ext uri="{FF2B5EF4-FFF2-40B4-BE49-F238E27FC236}">
                <a16:creationId xmlns:a16="http://schemas.microsoft.com/office/drawing/2014/main" id="{24AF9A73-1D15-459F-9F8D-FDE1831A868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303727" y="1862252"/>
            <a:ext cx="1786053" cy="1339540"/>
          </a:xfrm>
          <a:prstGeom prst="rect">
            <a:avLst/>
          </a:prstGeom>
        </p:spPr>
      </p:pic>
    </p:spTree>
    <p:extLst>
      <p:ext uri="{BB962C8B-B14F-4D97-AF65-F5344CB8AC3E}">
        <p14:creationId xmlns:p14="http://schemas.microsoft.com/office/powerpoint/2010/main" val="625975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s://www.polytrauma.va.gov/images/Map-Polytrauma-Locations.jpg">
            <a:extLst>
              <a:ext uri="{FF2B5EF4-FFF2-40B4-BE49-F238E27FC236}">
                <a16:creationId xmlns:a16="http://schemas.microsoft.com/office/drawing/2014/main" id="{6E9AF8DD-83E2-4D7C-9E4A-9F595C3461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761" y="166258"/>
            <a:ext cx="10303727" cy="6600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331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070EE-16BC-4C01-A85F-9A680EA9B4C8}"/>
              </a:ext>
            </a:extLst>
          </p:cNvPr>
          <p:cNvSpPr>
            <a:spLocks noGrp="1"/>
          </p:cNvSpPr>
          <p:nvPr>
            <p:ph type="title"/>
          </p:nvPr>
        </p:nvSpPr>
        <p:spPr>
          <a:xfrm>
            <a:off x="488372" y="0"/>
            <a:ext cx="10972800" cy="1290637"/>
          </a:xfrm>
        </p:spPr>
        <p:txBody>
          <a:bodyPr/>
          <a:lstStyle/>
          <a:p>
            <a:r>
              <a:rPr lang="en-US" sz="4400" dirty="0">
                <a:latin typeface="Arial" panose="020B0604020202020204" pitchFamily="34" charset="0"/>
                <a:cs typeface="Arial" panose="020B0604020202020204" pitchFamily="34" charset="0"/>
              </a:rPr>
              <a:t>VHA Polytrauma System of Care</a:t>
            </a:r>
          </a:p>
        </p:txBody>
      </p:sp>
      <p:sp>
        <p:nvSpPr>
          <p:cNvPr id="3" name="Content Placeholder 2">
            <a:extLst>
              <a:ext uri="{FF2B5EF4-FFF2-40B4-BE49-F238E27FC236}">
                <a16:creationId xmlns:a16="http://schemas.microsoft.com/office/drawing/2014/main" id="{A1B4ADB2-62D7-4A9A-B8DC-9FFD2D5EBA4C}"/>
              </a:ext>
            </a:extLst>
          </p:cNvPr>
          <p:cNvSpPr>
            <a:spLocks noGrp="1"/>
          </p:cNvSpPr>
          <p:nvPr>
            <p:ph idx="1"/>
          </p:nvPr>
        </p:nvSpPr>
        <p:spPr>
          <a:xfrm>
            <a:off x="716972" y="1550020"/>
            <a:ext cx="10515600" cy="4939177"/>
          </a:xfrm>
        </p:spPr>
        <p:txBody>
          <a:bodyPr>
            <a:normAutofit fontScale="85000" lnSpcReduction="20000"/>
          </a:bodyPr>
          <a:lstStyle/>
          <a:p>
            <a:pPr marL="0" indent="0">
              <a:buNone/>
            </a:pPr>
            <a:endParaRPr lang="en-US" sz="3500" u="sng" dirty="0">
              <a:latin typeface="Arial" panose="020B0604020202020204" pitchFamily="34" charset="0"/>
              <a:cs typeface="Arial" panose="020B0604020202020204" pitchFamily="34" charset="0"/>
            </a:endParaRPr>
          </a:p>
          <a:p>
            <a:pPr marL="0" indent="0">
              <a:buNone/>
            </a:pPr>
            <a:r>
              <a:rPr lang="en-US" sz="3500" u="sng" dirty="0">
                <a:latin typeface="Arial" panose="020B0604020202020204" pitchFamily="34" charset="0"/>
                <a:cs typeface="Arial" panose="020B0604020202020204" pitchFamily="34" charset="0"/>
              </a:rPr>
              <a:t>Polytrauma Rehabilitation Centers (PRC)</a:t>
            </a:r>
            <a:endParaRPr lang="en-US" sz="35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5 regional referral centers for acute medical and rehabilitation care, hubs for polytrauma/TBI research and education.  </a:t>
            </a:r>
          </a:p>
          <a:p>
            <a:r>
              <a:rPr lang="en-US" sz="3200" dirty="0">
                <a:latin typeface="Arial" panose="020B0604020202020204" pitchFamily="34" charset="0"/>
                <a:cs typeface="Arial" panose="020B0604020202020204" pitchFamily="34" charset="0"/>
              </a:rPr>
              <a:t>Provide continuum of services, including comprehensive acute rehabilitation services for complex and severe polytrauma injuries</a:t>
            </a:r>
          </a:p>
          <a:p>
            <a:r>
              <a:rPr lang="en-US" sz="3200" dirty="0">
                <a:latin typeface="Arial" panose="020B0604020202020204" pitchFamily="34" charset="0"/>
                <a:cs typeface="Arial" panose="020B0604020202020204" pitchFamily="34" charset="0"/>
              </a:rPr>
              <a:t>Located in:</a:t>
            </a:r>
          </a:p>
          <a:p>
            <a:pPr lvl="1"/>
            <a:r>
              <a:rPr lang="en-US" sz="2800" dirty="0">
                <a:latin typeface="Arial" panose="020B0604020202020204" pitchFamily="34" charset="0"/>
                <a:cs typeface="Arial" panose="020B0604020202020204" pitchFamily="34" charset="0"/>
              </a:rPr>
              <a:t>Minneapolis, MN</a:t>
            </a:r>
          </a:p>
          <a:p>
            <a:pPr lvl="1"/>
            <a:r>
              <a:rPr lang="en-US" sz="2800" dirty="0">
                <a:latin typeface="Arial" panose="020B0604020202020204" pitchFamily="34" charset="0"/>
                <a:cs typeface="Arial" panose="020B0604020202020204" pitchFamily="34" charset="0"/>
              </a:rPr>
              <a:t>Palo Alto, CA</a:t>
            </a:r>
          </a:p>
          <a:p>
            <a:pPr lvl="1"/>
            <a:r>
              <a:rPr lang="en-US" sz="2800" dirty="0">
                <a:latin typeface="Arial" panose="020B0604020202020204" pitchFamily="34" charset="0"/>
                <a:cs typeface="Arial" panose="020B0604020202020204" pitchFamily="34" charset="0"/>
              </a:rPr>
              <a:t>Richmond, VA</a:t>
            </a:r>
          </a:p>
          <a:p>
            <a:pPr lvl="1"/>
            <a:r>
              <a:rPr lang="en-US" sz="2800" dirty="0">
                <a:latin typeface="Arial" panose="020B0604020202020204" pitchFamily="34" charset="0"/>
                <a:cs typeface="Arial" panose="020B0604020202020204" pitchFamily="34" charset="0"/>
              </a:rPr>
              <a:t>San Antonio, TX</a:t>
            </a:r>
          </a:p>
          <a:p>
            <a:pPr lvl="1"/>
            <a:r>
              <a:rPr lang="en-US" sz="2800" dirty="0">
                <a:latin typeface="Arial" panose="020B0604020202020204" pitchFamily="34" charset="0"/>
                <a:cs typeface="Arial" panose="020B0604020202020204" pitchFamily="34" charset="0"/>
              </a:rPr>
              <a:t>Tampa, FL</a:t>
            </a:r>
          </a:p>
          <a:p>
            <a:pPr lvl="2"/>
            <a:endParaRPr lang="en-US" dirty="0">
              <a:latin typeface="Arial" panose="020B0604020202020204" pitchFamily="34" charset="0"/>
              <a:cs typeface="Arial" panose="020B0604020202020204" pitchFamily="34" charset="0"/>
            </a:endParaRPr>
          </a:p>
          <a:p>
            <a:pPr lvl="2"/>
            <a:endParaRPr lang="en-US" dirty="0"/>
          </a:p>
        </p:txBody>
      </p:sp>
      <p:pic>
        <p:nvPicPr>
          <p:cNvPr id="7" name="Picture 6">
            <a:extLst>
              <a:ext uri="{FF2B5EF4-FFF2-40B4-BE49-F238E27FC236}">
                <a16:creationId xmlns:a16="http://schemas.microsoft.com/office/drawing/2014/main" id="{B5448961-24D9-4E66-AD0D-5500D37E6A8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910670" y="4163112"/>
            <a:ext cx="4987680" cy="2533425"/>
          </a:xfrm>
          <a:prstGeom prst="rect">
            <a:avLst/>
          </a:prstGeom>
        </p:spPr>
      </p:pic>
    </p:spTree>
    <p:extLst>
      <p:ext uri="{BB962C8B-B14F-4D97-AF65-F5344CB8AC3E}">
        <p14:creationId xmlns:p14="http://schemas.microsoft.com/office/powerpoint/2010/main" val="846165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2827B-079C-48D6-A6A6-AF8BC72F8E3D}"/>
              </a:ext>
            </a:extLst>
          </p:cNvPr>
          <p:cNvSpPr>
            <a:spLocks noGrp="1"/>
          </p:cNvSpPr>
          <p:nvPr>
            <p:ph type="title"/>
          </p:nvPr>
        </p:nvSpPr>
        <p:spPr>
          <a:xfrm>
            <a:off x="609600" y="0"/>
            <a:ext cx="10972800" cy="1290637"/>
          </a:xfrm>
        </p:spPr>
        <p:txBody>
          <a:bodyPr/>
          <a:lstStyle/>
          <a:p>
            <a:r>
              <a:rPr lang="en-US" sz="4000" dirty="0"/>
              <a:t>Outline of Presentation</a:t>
            </a:r>
          </a:p>
        </p:txBody>
      </p:sp>
      <p:sp>
        <p:nvSpPr>
          <p:cNvPr id="3" name="Content Placeholder 2">
            <a:extLst>
              <a:ext uri="{FF2B5EF4-FFF2-40B4-BE49-F238E27FC236}">
                <a16:creationId xmlns:a16="http://schemas.microsoft.com/office/drawing/2014/main" id="{E952A979-626C-4BB1-9DB2-819EDD9EEB65}"/>
              </a:ext>
            </a:extLst>
          </p:cNvPr>
          <p:cNvSpPr>
            <a:spLocks noGrp="1"/>
          </p:cNvSpPr>
          <p:nvPr>
            <p:ph idx="1"/>
          </p:nvPr>
        </p:nvSpPr>
        <p:spPr/>
        <p:txBody>
          <a:bodyPr/>
          <a:lstStyle/>
          <a:p>
            <a:r>
              <a:rPr lang="en-US" sz="2800" dirty="0"/>
              <a:t>Traumatic Brain Injury Diagnostic Criteria</a:t>
            </a:r>
          </a:p>
          <a:p>
            <a:r>
              <a:rPr lang="en-US" sz="2800" dirty="0"/>
              <a:t>Determinants of TBI Severity</a:t>
            </a:r>
          </a:p>
          <a:p>
            <a:r>
              <a:rPr lang="en-US" sz="2800" dirty="0"/>
              <a:t>Rates of TBI among Military Personnel/Veterans</a:t>
            </a:r>
          </a:p>
          <a:p>
            <a:r>
              <a:rPr lang="en-US" sz="2800" dirty="0"/>
              <a:t>Recovery Trajectory of TBI</a:t>
            </a:r>
          </a:p>
          <a:p>
            <a:r>
              <a:rPr lang="en-US" sz="2800" dirty="0"/>
              <a:t>Mediating Influences/Comorbidities </a:t>
            </a:r>
          </a:p>
          <a:p>
            <a:r>
              <a:rPr lang="en-US" sz="2800" dirty="0"/>
              <a:t>Polytrauma System of Care in the VA</a:t>
            </a:r>
          </a:p>
          <a:p>
            <a:r>
              <a:rPr lang="en-US" sz="2800" dirty="0"/>
              <a:t>Interprofessional Rehabilitation Efforts Following TBI</a:t>
            </a:r>
          </a:p>
          <a:p>
            <a:endParaRPr lang="en-US" dirty="0"/>
          </a:p>
          <a:p>
            <a:endParaRPr lang="en-US" dirty="0"/>
          </a:p>
        </p:txBody>
      </p:sp>
    </p:spTree>
    <p:extLst>
      <p:ext uri="{BB962C8B-B14F-4D97-AF65-F5344CB8AC3E}">
        <p14:creationId xmlns:p14="http://schemas.microsoft.com/office/powerpoint/2010/main" val="30207761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0F163-3FF1-45B2-9017-1540E486B840}"/>
              </a:ext>
            </a:extLst>
          </p:cNvPr>
          <p:cNvSpPr>
            <a:spLocks noGrp="1"/>
          </p:cNvSpPr>
          <p:nvPr>
            <p:ph type="title"/>
          </p:nvPr>
        </p:nvSpPr>
        <p:spPr>
          <a:xfrm>
            <a:off x="592873" y="-36321"/>
            <a:ext cx="10515600" cy="1325563"/>
          </a:xfrm>
        </p:spPr>
        <p:txBody>
          <a:bodyPr/>
          <a:lstStyle/>
          <a:p>
            <a:r>
              <a:rPr lang="en-US" sz="4400" dirty="0">
                <a:latin typeface="Arial" panose="020B0604020202020204" pitchFamily="34" charset="0"/>
                <a:cs typeface="Arial" panose="020B0604020202020204" pitchFamily="34" charset="0"/>
              </a:rPr>
              <a:t>VHA: Polytrauma System of Care</a:t>
            </a:r>
          </a:p>
        </p:txBody>
      </p:sp>
      <p:sp>
        <p:nvSpPr>
          <p:cNvPr id="3" name="Content Placeholder 2">
            <a:extLst>
              <a:ext uri="{FF2B5EF4-FFF2-40B4-BE49-F238E27FC236}">
                <a16:creationId xmlns:a16="http://schemas.microsoft.com/office/drawing/2014/main" id="{F1051A95-52CB-43AC-91DB-19162A230943}"/>
              </a:ext>
            </a:extLst>
          </p:cNvPr>
          <p:cNvSpPr>
            <a:spLocks noGrp="1"/>
          </p:cNvSpPr>
          <p:nvPr>
            <p:ph idx="1"/>
          </p:nvPr>
        </p:nvSpPr>
        <p:spPr>
          <a:xfrm>
            <a:off x="680224" y="2092132"/>
            <a:ext cx="10772078" cy="4676657"/>
          </a:xfrm>
        </p:spPr>
        <p:txBody>
          <a:bodyPr>
            <a:normAutofit fontScale="85000" lnSpcReduction="10000"/>
          </a:bodyPr>
          <a:lstStyle/>
          <a:p>
            <a:pPr marL="0" indent="0">
              <a:buNone/>
            </a:pPr>
            <a:r>
              <a:rPr lang="en-US" sz="3900" u="sng" dirty="0">
                <a:latin typeface="Arial" panose="020B0604020202020204" pitchFamily="34" charset="0"/>
                <a:cs typeface="Arial" panose="020B0604020202020204" pitchFamily="34" charset="0"/>
              </a:rPr>
              <a:t>Polytrauma Network Site (PNS)</a:t>
            </a:r>
          </a:p>
          <a:p>
            <a:r>
              <a:rPr lang="en-US" sz="3200" dirty="0">
                <a:solidFill>
                  <a:srgbClr val="2E2E2E"/>
                </a:solidFill>
                <a:latin typeface="Arial" panose="020B0604020202020204" pitchFamily="34" charset="0"/>
                <a:cs typeface="Arial" panose="020B0604020202020204" pitchFamily="34" charset="0"/>
              </a:rPr>
              <a:t>23 sites that provide post-acute rehabilitation for Veterans and active duty Service Members with polytrauma and TBI </a:t>
            </a:r>
          </a:p>
          <a:p>
            <a:r>
              <a:rPr lang="en-US" sz="3200" dirty="0">
                <a:solidFill>
                  <a:srgbClr val="2E2E2E"/>
                </a:solidFill>
                <a:latin typeface="Arial" panose="020B0604020202020204" pitchFamily="34" charset="0"/>
                <a:cs typeface="Arial" panose="020B0604020202020204" pitchFamily="34" charset="0"/>
              </a:rPr>
              <a:t>includes inpatient rehabilitation, comprehensive outpatient TBI evaluations, a full range of outpatient therapy services; evaluations for durable medical equipment (DME) and assistive technology, access to other consultative specialists, and follow-up care and case management for ongoing rehabilitation needs. </a:t>
            </a:r>
          </a:p>
          <a:p>
            <a:r>
              <a:rPr lang="en-US" sz="3200" dirty="0">
                <a:solidFill>
                  <a:srgbClr val="2E2E2E"/>
                </a:solidFill>
                <a:latin typeface="Arial" panose="020B0604020202020204" pitchFamily="34" charset="0"/>
                <a:cs typeface="Arial" panose="020B0604020202020204" pitchFamily="34" charset="0"/>
              </a:rPr>
              <a:t>There is one PNS in each VISN, except VISN 8 &amp; 17 which have two. In VISNs with a PRC, the PRC facility also operates as the PNS.</a:t>
            </a:r>
          </a:p>
          <a:p>
            <a:endParaRPr lang="en-US" u="sng" dirty="0"/>
          </a:p>
        </p:txBody>
      </p:sp>
      <p:pic>
        <p:nvPicPr>
          <p:cNvPr id="7" name="Picture 6">
            <a:extLst>
              <a:ext uri="{FF2B5EF4-FFF2-40B4-BE49-F238E27FC236}">
                <a16:creationId xmlns:a16="http://schemas.microsoft.com/office/drawing/2014/main" id="{274C48B4-09EF-4434-B355-9F178391BB9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268312" y="88183"/>
            <a:ext cx="2823326" cy="1879445"/>
          </a:xfrm>
          <a:prstGeom prst="rect">
            <a:avLst/>
          </a:prstGeom>
        </p:spPr>
      </p:pic>
    </p:spTree>
    <p:extLst>
      <p:ext uri="{BB962C8B-B14F-4D97-AF65-F5344CB8AC3E}">
        <p14:creationId xmlns:p14="http://schemas.microsoft.com/office/powerpoint/2010/main" val="39833410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E1238-437C-44B2-B2AA-17E54B915228}"/>
              </a:ext>
            </a:extLst>
          </p:cNvPr>
          <p:cNvSpPr>
            <a:spLocks noGrp="1"/>
          </p:cNvSpPr>
          <p:nvPr>
            <p:ph type="title"/>
          </p:nvPr>
        </p:nvSpPr>
        <p:spPr>
          <a:xfrm>
            <a:off x="453483" y="0"/>
            <a:ext cx="10972800" cy="1290637"/>
          </a:xfrm>
        </p:spPr>
        <p:txBody>
          <a:bodyPr/>
          <a:lstStyle/>
          <a:p>
            <a:r>
              <a:rPr lang="en-US" sz="4400" dirty="0">
                <a:latin typeface="Arial" panose="020B0604020202020204" pitchFamily="34" charset="0"/>
                <a:cs typeface="Arial" panose="020B0604020202020204" pitchFamily="34" charset="0"/>
              </a:rPr>
              <a:t>VHA Polytrauma System of Care</a:t>
            </a:r>
          </a:p>
        </p:txBody>
      </p:sp>
      <p:sp>
        <p:nvSpPr>
          <p:cNvPr id="3" name="Content Placeholder 2">
            <a:extLst>
              <a:ext uri="{FF2B5EF4-FFF2-40B4-BE49-F238E27FC236}">
                <a16:creationId xmlns:a16="http://schemas.microsoft.com/office/drawing/2014/main" id="{60FA26F0-7C03-485E-921B-C74E22CCA575}"/>
              </a:ext>
            </a:extLst>
          </p:cNvPr>
          <p:cNvSpPr>
            <a:spLocks noGrp="1"/>
          </p:cNvSpPr>
          <p:nvPr>
            <p:ph idx="1"/>
          </p:nvPr>
        </p:nvSpPr>
        <p:spPr/>
        <p:txBody>
          <a:bodyPr>
            <a:normAutofit fontScale="92500" lnSpcReduction="10000"/>
          </a:bodyPr>
          <a:lstStyle/>
          <a:p>
            <a:pPr marL="0" indent="0">
              <a:buNone/>
            </a:pPr>
            <a:r>
              <a:rPr lang="en-US" sz="3600" u="sng" dirty="0">
                <a:latin typeface="Arial" panose="020B0604020202020204" pitchFamily="34" charset="0"/>
                <a:cs typeface="Arial" panose="020B0604020202020204" pitchFamily="34" charset="0"/>
              </a:rPr>
              <a:t>Polytrauma Support Clinic Teams (PSCT)</a:t>
            </a:r>
          </a:p>
          <a:p>
            <a:r>
              <a:rPr lang="en-US" sz="3200" dirty="0">
                <a:solidFill>
                  <a:srgbClr val="2E2E2E"/>
                </a:solidFill>
                <a:latin typeface="Arial" panose="020B0604020202020204" pitchFamily="34" charset="0"/>
                <a:cs typeface="Arial" panose="020B0604020202020204" pitchFamily="34" charset="0"/>
              </a:rPr>
              <a:t>87 clinics with interdisciplinary outpatient rehabilitation services for Veterans and Service Members with mild and/or stable impairments from polytrauma and TBI. </a:t>
            </a:r>
          </a:p>
          <a:p>
            <a:r>
              <a:rPr lang="en-US" sz="3200" dirty="0">
                <a:solidFill>
                  <a:srgbClr val="2E2E2E"/>
                </a:solidFill>
                <a:latin typeface="Arial" panose="020B0604020202020204" pitchFamily="34" charset="0"/>
                <a:cs typeface="Arial" panose="020B0604020202020204" pitchFamily="34" charset="0"/>
              </a:rPr>
              <a:t>Services include comprehensive TBI evaluations, outpatient therapy services, management of stable rehabilitation plans referred from PRCs and PNSs, coordinating access to VA and non-VA services, and follow-up care and case management for ongoing rehabilitation needs.</a:t>
            </a:r>
          </a:p>
          <a:p>
            <a:pPr lvl="1"/>
            <a:endParaRPr lang="en-US" sz="2800" u="sng" dirty="0"/>
          </a:p>
          <a:p>
            <a:endParaRPr lang="en-US" u="sng" dirty="0"/>
          </a:p>
          <a:p>
            <a:pPr lvl="1"/>
            <a:endParaRPr lang="en-US" u="sng" dirty="0"/>
          </a:p>
        </p:txBody>
      </p:sp>
      <p:pic>
        <p:nvPicPr>
          <p:cNvPr id="5" name="Picture 4">
            <a:extLst>
              <a:ext uri="{FF2B5EF4-FFF2-40B4-BE49-F238E27FC236}">
                <a16:creationId xmlns:a16="http://schemas.microsoft.com/office/drawing/2014/main" id="{B4B839EF-7A94-4BAD-A174-08A801D901A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751070" y="274639"/>
            <a:ext cx="1993023" cy="1993023"/>
          </a:xfrm>
          <a:prstGeom prst="rect">
            <a:avLst/>
          </a:prstGeom>
        </p:spPr>
      </p:pic>
    </p:spTree>
    <p:extLst>
      <p:ext uri="{BB962C8B-B14F-4D97-AF65-F5344CB8AC3E}">
        <p14:creationId xmlns:p14="http://schemas.microsoft.com/office/powerpoint/2010/main" val="31403190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3A05F-0C65-4457-85A9-825060BA11AB}"/>
              </a:ext>
            </a:extLst>
          </p:cNvPr>
          <p:cNvSpPr>
            <a:spLocks noGrp="1"/>
          </p:cNvSpPr>
          <p:nvPr>
            <p:ph type="title"/>
          </p:nvPr>
        </p:nvSpPr>
        <p:spPr>
          <a:xfrm>
            <a:off x="417964" y="0"/>
            <a:ext cx="10913533" cy="1325563"/>
          </a:xfrm>
        </p:spPr>
        <p:txBody>
          <a:bodyPr/>
          <a:lstStyle/>
          <a:p>
            <a:r>
              <a:rPr lang="en-US" sz="4400" dirty="0">
                <a:latin typeface="Arial" panose="020B0604020202020204" pitchFamily="34" charset="0"/>
                <a:cs typeface="Arial" panose="020B0604020202020204" pitchFamily="34" charset="0"/>
              </a:rPr>
              <a:t>VHA Polytrauma System of Care</a:t>
            </a:r>
          </a:p>
        </p:txBody>
      </p:sp>
      <p:sp>
        <p:nvSpPr>
          <p:cNvPr id="3" name="Content Placeholder 2">
            <a:extLst>
              <a:ext uri="{FF2B5EF4-FFF2-40B4-BE49-F238E27FC236}">
                <a16:creationId xmlns:a16="http://schemas.microsoft.com/office/drawing/2014/main" id="{4F97A627-0B96-4CBF-ACF8-17B63B62AC42}"/>
              </a:ext>
            </a:extLst>
          </p:cNvPr>
          <p:cNvSpPr>
            <a:spLocks noGrp="1"/>
          </p:cNvSpPr>
          <p:nvPr>
            <p:ph idx="1"/>
          </p:nvPr>
        </p:nvSpPr>
        <p:spPr>
          <a:xfrm>
            <a:off x="301083" y="2353733"/>
            <a:ext cx="11374243" cy="4504267"/>
          </a:xfrm>
        </p:spPr>
        <p:txBody>
          <a:bodyPr/>
          <a:lstStyle/>
          <a:p>
            <a:pPr marL="0" indent="0">
              <a:buNone/>
            </a:pPr>
            <a:r>
              <a:rPr lang="en-US" sz="3600" u="sng" dirty="0">
                <a:latin typeface="Arial" panose="020B0604020202020204" pitchFamily="34" charset="0"/>
                <a:cs typeface="Arial" panose="020B0604020202020204" pitchFamily="34" charset="0"/>
              </a:rPr>
              <a:t>Polytrauma Points of Contact (PPOC)</a:t>
            </a:r>
          </a:p>
          <a:p>
            <a:pPr lvl="1"/>
            <a:r>
              <a:rPr lang="en-US" sz="3200" dirty="0">
                <a:latin typeface="Arial" panose="020B0604020202020204" pitchFamily="34" charset="0"/>
                <a:cs typeface="Arial" panose="020B0604020202020204" pitchFamily="34" charset="0"/>
              </a:rPr>
              <a:t>39 facilities that ensure that patients </a:t>
            </a:r>
            <a:r>
              <a:rPr lang="en-US" sz="3200" dirty="0">
                <a:solidFill>
                  <a:srgbClr val="2E2E2E"/>
                </a:solidFill>
                <a:latin typeface="Arial" panose="020B0604020202020204" pitchFamily="34" charset="0"/>
                <a:cs typeface="Arial" panose="020B0604020202020204" pitchFamily="34" charset="0"/>
              </a:rPr>
              <a:t>with polytrauma and TBI are referred to a facility and/or program capable of providing the level of rehabilitation services required. PPOCs commonly refer to the PNS and PSCTs within their region.  A limited range of rehabilitation services are also available onsite at the PPOCs.</a:t>
            </a:r>
          </a:p>
          <a:p>
            <a:pPr marL="457200" lvl="1" indent="0">
              <a:buNone/>
            </a:pPr>
            <a:endParaRPr lang="en-US" dirty="0"/>
          </a:p>
        </p:txBody>
      </p:sp>
      <p:pic>
        <p:nvPicPr>
          <p:cNvPr id="5" name="Picture 4">
            <a:extLst>
              <a:ext uri="{FF2B5EF4-FFF2-40B4-BE49-F238E27FC236}">
                <a16:creationId xmlns:a16="http://schemas.microsoft.com/office/drawing/2014/main" id="{C721A7FE-7046-4C36-9B7B-5BDA0FED806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311267" y="213766"/>
            <a:ext cx="2687444" cy="2683245"/>
          </a:xfrm>
          <a:prstGeom prst="rect">
            <a:avLst/>
          </a:prstGeom>
        </p:spPr>
      </p:pic>
    </p:spTree>
    <p:extLst>
      <p:ext uri="{BB962C8B-B14F-4D97-AF65-F5344CB8AC3E}">
        <p14:creationId xmlns:p14="http://schemas.microsoft.com/office/powerpoint/2010/main" val="2263765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A1ABA-0E61-402C-B6C8-E92BBFDD03EA}"/>
              </a:ext>
            </a:extLst>
          </p:cNvPr>
          <p:cNvSpPr>
            <a:spLocks noGrp="1"/>
          </p:cNvSpPr>
          <p:nvPr>
            <p:ph type="title" idx="4294967295"/>
          </p:nvPr>
        </p:nvSpPr>
        <p:spPr>
          <a:xfrm>
            <a:off x="750888" y="0"/>
            <a:ext cx="11441112" cy="1325563"/>
          </a:xfrm>
        </p:spPr>
        <p:txBody>
          <a:bodyPr>
            <a:normAutofit/>
          </a:bodyPr>
          <a:lstStyle/>
          <a:p>
            <a:r>
              <a:rPr lang="en-US" sz="3600" dirty="0">
                <a:latin typeface="Arial" panose="020B0604020202020204" pitchFamily="34" charset="0"/>
                <a:cs typeface="Arial" panose="020B0604020202020204" pitchFamily="34" charset="0"/>
              </a:rPr>
              <a:t>VHA: Polytrauma System of Care: Scope of Services</a:t>
            </a:r>
          </a:p>
        </p:txBody>
      </p:sp>
      <p:pic>
        <p:nvPicPr>
          <p:cNvPr id="4" name="Content Placeholder 3">
            <a:extLst>
              <a:ext uri="{FF2B5EF4-FFF2-40B4-BE49-F238E27FC236}">
                <a16:creationId xmlns:a16="http://schemas.microsoft.com/office/drawing/2014/main" id="{8788D73B-94DA-42A4-BC40-5DF7D9252AB5}"/>
              </a:ext>
            </a:extLst>
          </p:cNvPr>
          <p:cNvPicPr>
            <a:picLocks noGrp="1" noChangeAspect="1"/>
          </p:cNvPicPr>
          <p:nvPr>
            <p:ph idx="4294967295"/>
          </p:nvPr>
        </p:nvPicPr>
        <p:blipFill>
          <a:blip r:embed="rId3"/>
          <a:stretch>
            <a:fillRect/>
          </a:stretch>
        </p:blipFill>
        <p:spPr>
          <a:xfrm>
            <a:off x="-16064" y="360671"/>
            <a:ext cx="12128150" cy="5995523"/>
          </a:xfrm>
          <a:prstGeom prst="rect">
            <a:avLst/>
          </a:prstGeom>
        </p:spPr>
      </p:pic>
    </p:spTree>
    <p:extLst>
      <p:ext uri="{BB962C8B-B14F-4D97-AF65-F5344CB8AC3E}">
        <p14:creationId xmlns:p14="http://schemas.microsoft.com/office/powerpoint/2010/main" val="1545576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6AFB778C-3E63-4299-A4B4-5E69464CE11D}"/>
              </a:ext>
            </a:extLst>
          </p:cNvPr>
          <p:cNvSpPr>
            <a:spLocks noGrp="1" noChangeArrowheads="1"/>
          </p:cNvSpPr>
          <p:nvPr>
            <p:ph type="title"/>
          </p:nvPr>
        </p:nvSpPr>
        <p:spPr/>
        <p:txBody>
          <a:bodyPr>
            <a:normAutofit/>
          </a:bodyPr>
          <a:lstStyle/>
          <a:p>
            <a:pPr algn="ctr"/>
            <a:r>
              <a:rPr lang="en-US" altLang="en-US" sz="3200" b="1" dirty="0">
                <a:latin typeface="Arial" panose="020B0604020202020204" pitchFamily="34" charset="0"/>
                <a:cs typeface="Arial" panose="020B0604020202020204" pitchFamily="34" charset="0"/>
              </a:rPr>
              <a:t>VA Greater Los Angeles Healthcare System</a:t>
            </a:r>
            <a:br>
              <a:rPr lang="en-US" altLang="en-US" sz="3200" b="1" dirty="0">
                <a:latin typeface="Arial" panose="020B0604020202020204" pitchFamily="34" charset="0"/>
                <a:cs typeface="Arial" panose="020B0604020202020204" pitchFamily="34" charset="0"/>
              </a:rPr>
            </a:br>
            <a:r>
              <a:rPr lang="en-US" altLang="en-US" sz="3800" b="1" dirty="0">
                <a:latin typeface="Arial" panose="020B0604020202020204" pitchFamily="34" charset="0"/>
                <a:cs typeface="Arial" panose="020B0604020202020204" pitchFamily="34" charset="0"/>
              </a:rPr>
              <a:t>Polytrauma Network Site Team</a:t>
            </a:r>
          </a:p>
        </p:txBody>
      </p:sp>
      <p:sp>
        <p:nvSpPr>
          <p:cNvPr id="57347" name="Rectangle 3">
            <a:extLst>
              <a:ext uri="{FF2B5EF4-FFF2-40B4-BE49-F238E27FC236}">
                <a16:creationId xmlns:a16="http://schemas.microsoft.com/office/drawing/2014/main" id="{1CFD1226-7A41-4433-9403-16D8379A3BD8}"/>
              </a:ext>
            </a:extLst>
          </p:cNvPr>
          <p:cNvSpPr>
            <a:spLocks noGrp="1" noChangeArrowheads="1"/>
          </p:cNvSpPr>
          <p:nvPr>
            <p:ph sz="half" idx="1"/>
          </p:nvPr>
        </p:nvSpPr>
        <p:spPr>
          <a:xfrm>
            <a:off x="183999" y="1927499"/>
            <a:ext cx="4995747" cy="4530725"/>
          </a:xfrm>
        </p:spPr>
        <p:txBody>
          <a:bodyPr>
            <a:normAutofit/>
          </a:bodyPr>
          <a:lstStyle/>
          <a:p>
            <a:r>
              <a:rPr lang="en-US" altLang="en-US" sz="2800" dirty="0">
                <a:latin typeface="Arial" panose="020B0604020202020204" pitchFamily="34" charset="0"/>
                <a:cs typeface="Arial" panose="020B0604020202020204" pitchFamily="34" charset="0"/>
              </a:rPr>
              <a:t>Physiatry			</a:t>
            </a:r>
          </a:p>
          <a:p>
            <a:r>
              <a:rPr lang="en-US" altLang="en-US" sz="2800" dirty="0">
                <a:latin typeface="Arial" panose="020B0604020202020204" pitchFamily="34" charset="0"/>
                <a:cs typeface="Arial" panose="020B0604020202020204" pitchFamily="34" charset="0"/>
              </a:rPr>
              <a:t>Rehabilitation Nursing	</a:t>
            </a:r>
          </a:p>
          <a:p>
            <a:r>
              <a:rPr lang="en-US" altLang="en-US" sz="2800" dirty="0">
                <a:latin typeface="Arial" panose="020B0604020202020204" pitchFamily="34" charset="0"/>
                <a:cs typeface="Arial" panose="020B0604020202020204" pitchFamily="34" charset="0"/>
              </a:rPr>
              <a:t>Case Management (Social Work)</a:t>
            </a:r>
          </a:p>
          <a:p>
            <a:r>
              <a:rPr lang="en-US" altLang="en-US" sz="2800" dirty="0">
                <a:latin typeface="Arial" panose="020B0604020202020204" pitchFamily="34" charset="0"/>
                <a:cs typeface="Arial" panose="020B0604020202020204" pitchFamily="34" charset="0"/>
              </a:rPr>
              <a:t>Neuropsychology	</a:t>
            </a:r>
          </a:p>
          <a:p>
            <a:r>
              <a:rPr lang="en-US" altLang="en-US" sz="2800" dirty="0">
                <a:latin typeface="Arial" panose="020B0604020202020204" pitchFamily="34" charset="0"/>
                <a:cs typeface="Arial" panose="020B0604020202020204" pitchFamily="34" charset="0"/>
              </a:rPr>
              <a:t>Occupational Therapy	</a:t>
            </a:r>
          </a:p>
          <a:p>
            <a:r>
              <a:rPr lang="en-US" altLang="en-US" sz="2800" dirty="0">
                <a:latin typeface="Arial" panose="020B0604020202020204" pitchFamily="34" charset="0"/>
                <a:cs typeface="Arial" panose="020B0604020202020204" pitchFamily="34" charset="0"/>
              </a:rPr>
              <a:t>Physical Therapy	</a:t>
            </a:r>
            <a:endParaRPr lang="en-US" altLang="en-US" dirty="0">
              <a:latin typeface="Arial" panose="020B0604020202020204" pitchFamily="34" charset="0"/>
              <a:cs typeface="Arial" panose="020B0604020202020204" pitchFamily="34" charset="0"/>
            </a:endParaRPr>
          </a:p>
        </p:txBody>
      </p:sp>
      <p:sp>
        <p:nvSpPr>
          <p:cNvPr id="57348" name="Rectangle 4">
            <a:extLst>
              <a:ext uri="{FF2B5EF4-FFF2-40B4-BE49-F238E27FC236}">
                <a16:creationId xmlns:a16="http://schemas.microsoft.com/office/drawing/2014/main" id="{5B8B3DBF-6815-4A1B-B1BB-6EEAA5015F2E}"/>
              </a:ext>
            </a:extLst>
          </p:cNvPr>
          <p:cNvSpPr>
            <a:spLocks noGrp="1" noChangeArrowheads="1"/>
          </p:cNvSpPr>
          <p:nvPr>
            <p:ph sz="half" idx="2"/>
          </p:nvPr>
        </p:nvSpPr>
        <p:spPr>
          <a:xfrm>
            <a:off x="5097968" y="1825471"/>
            <a:ext cx="5291253" cy="4454525"/>
          </a:xfrm>
        </p:spPr>
        <p:txBody>
          <a:bodyPr>
            <a:normAutofit/>
          </a:bodyPr>
          <a:lstStyle/>
          <a:p>
            <a:r>
              <a:rPr lang="en-US" altLang="en-US" sz="2800" dirty="0">
                <a:latin typeface="Arial" panose="020B0604020202020204" pitchFamily="34" charset="0"/>
                <a:cs typeface="Arial" panose="020B0604020202020204" pitchFamily="34" charset="0"/>
              </a:rPr>
              <a:t>Speech and Language Pathology</a:t>
            </a:r>
          </a:p>
          <a:p>
            <a:r>
              <a:rPr lang="en-US" altLang="en-US" sz="2800" dirty="0">
                <a:latin typeface="Arial" panose="020B0604020202020204" pitchFamily="34" charset="0"/>
                <a:cs typeface="Arial" panose="020B0604020202020204" pitchFamily="34" charset="0"/>
              </a:rPr>
              <a:t>Orthotist/Prosthetist</a:t>
            </a:r>
          </a:p>
          <a:p>
            <a:r>
              <a:rPr lang="en-US" altLang="en-US" sz="2800" dirty="0">
                <a:latin typeface="Arial" panose="020B0604020202020204" pitchFamily="34" charset="0"/>
                <a:cs typeface="Arial" panose="020B0604020202020204" pitchFamily="34" charset="0"/>
              </a:rPr>
              <a:t> Blind Rehabilitation </a:t>
            </a:r>
          </a:p>
          <a:p>
            <a:pPr marL="0" indent="0">
              <a:buNone/>
            </a:pPr>
            <a:r>
              <a:rPr lang="en-US" altLang="en-US" sz="2800" dirty="0">
                <a:latin typeface="Arial" panose="020B0604020202020204" pitchFamily="34" charset="0"/>
                <a:cs typeface="Arial" panose="020B0604020202020204" pitchFamily="34" charset="0"/>
              </a:rPr>
              <a:t>    Outpatient Specialist</a:t>
            </a:r>
          </a:p>
          <a:p>
            <a:r>
              <a:rPr lang="en-US" altLang="en-US" sz="2800" dirty="0">
                <a:latin typeface="Arial" panose="020B0604020202020204" pitchFamily="34" charset="0"/>
                <a:cs typeface="Arial" panose="020B0604020202020204" pitchFamily="34" charset="0"/>
              </a:rPr>
              <a:t>Vocational Rehabilitation</a:t>
            </a:r>
          </a:p>
          <a:p>
            <a:r>
              <a:rPr lang="en-US" altLang="en-US" sz="2800" dirty="0">
                <a:latin typeface="Arial" panose="020B0604020202020204" pitchFamily="34" charset="0"/>
                <a:cs typeface="Arial" panose="020B0604020202020204" pitchFamily="34" charset="0"/>
              </a:rPr>
              <a:t>Recreational Therapy</a:t>
            </a:r>
          </a:p>
        </p:txBody>
      </p:sp>
      <p:pic>
        <p:nvPicPr>
          <p:cNvPr id="3" name="Picture 2">
            <a:extLst>
              <a:ext uri="{FF2B5EF4-FFF2-40B4-BE49-F238E27FC236}">
                <a16:creationId xmlns:a16="http://schemas.microsoft.com/office/drawing/2014/main" id="{C74BA41E-085F-4ACC-A614-91940CA78AB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035098" y="2384699"/>
            <a:ext cx="2708246" cy="2031184"/>
          </a:xfrm>
          <a:prstGeom prst="rect">
            <a:avLst/>
          </a:prstGeom>
        </p:spPr>
      </p:pic>
    </p:spTree>
    <p:extLst>
      <p:ext uri="{BB962C8B-B14F-4D97-AF65-F5344CB8AC3E}">
        <p14:creationId xmlns:p14="http://schemas.microsoft.com/office/powerpoint/2010/main" val="18775266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300EF-A5D8-4C3A-A265-EAF31E77E98D}"/>
              </a:ext>
            </a:extLst>
          </p:cNvPr>
          <p:cNvSpPr>
            <a:spLocks noGrp="1"/>
          </p:cNvSpPr>
          <p:nvPr>
            <p:ph type="title"/>
          </p:nvPr>
        </p:nvSpPr>
        <p:spPr>
          <a:xfrm>
            <a:off x="512956" y="186705"/>
            <a:ext cx="11162370" cy="1325563"/>
          </a:xfrm>
        </p:spPr>
        <p:txBody>
          <a:bodyPr>
            <a:normAutofit/>
          </a:bodyPr>
          <a:lstStyle/>
          <a:p>
            <a:pPr algn="ctr"/>
            <a:r>
              <a:rPr lang="en-US" sz="3200" dirty="0">
                <a:latin typeface="Arial" panose="020B0604020202020204" pitchFamily="34" charset="0"/>
                <a:cs typeface="Arial" panose="020B0604020202020204" pitchFamily="34" charset="0"/>
              </a:rPr>
              <a:t>The Individualized Rehabilitation and Community Reintegration Plan of Care (IRCR)</a:t>
            </a:r>
          </a:p>
        </p:txBody>
      </p:sp>
      <p:sp>
        <p:nvSpPr>
          <p:cNvPr id="3" name="Content Placeholder 2">
            <a:extLst>
              <a:ext uri="{FF2B5EF4-FFF2-40B4-BE49-F238E27FC236}">
                <a16:creationId xmlns:a16="http://schemas.microsoft.com/office/drawing/2014/main" id="{E635EC4A-A131-48A8-BD2F-EE72495F0367}"/>
              </a:ext>
            </a:extLst>
          </p:cNvPr>
          <p:cNvSpPr>
            <a:spLocks noGrp="1"/>
          </p:cNvSpPr>
          <p:nvPr>
            <p:ph idx="1"/>
          </p:nvPr>
        </p:nvSpPr>
        <p:spPr>
          <a:xfrm>
            <a:off x="838199" y="1825624"/>
            <a:ext cx="10837127" cy="4676775"/>
          </a:xfrm>
        </p:spPr>
        <p:txBody>
          <a:bodyPr>
            <a:normAutofit fontScale="92500"/>
          </a:bodyPr>
          <a:lstStyle/>
          <a:p>
            <a:r>
              <a:rPr lang="en-US" sz="3500" dirty="0">
                <a:latin typeface="Arial" panose="020B0604020202020204" pitchFamily="34" charset="0"/>
                <a:cs typeface="Arial" panose="020B0604020202020204" pitchFamily="34" charset="0"/>
              </a:rPr>
              <a:t>Guides the course of treatment in TBI rehabilitation</a:t>
            </a:r>
          </a:p>
          <a:p>
            <a:r>
              <a:rPr lang="en-US" sz="3500" dirty="0">
                <a:latin typeface="Arial" panose="020B0604020202020204" pitchFamily="34" charset="0"/>
                <a:cs typeface="Arial" panose="020B0604020202020204" pitchFamily="34" charset="0"/>
              </a:rPr>
              <a:t>Documents problems affecting community re-integration</a:t>
            </a:r>
          </a:p>
          <a:p>
            <a:r>
              <a:rPr lang="en-US" sz="3500" dirty="0">
                <a:latin typeface="Arial" panose="020B0604020202020204" pitchFamily="34" charset="0"/>
                <a:cs typeface="Arial" panose="020B0604020202020204" pitchFamily="34" charset="0"/>
              </a:rPr>
              <a:t>Outlines the Veteran’s goals and priorities for rehabilitation</a:t>
            </a:r>
          </a:p>
          <a:p>
            <a:r>
              <a:rPr lang="en-US" sz="3500" dirty="0">
                <a:latin typeface="Arial" panose="020B0604020202020204" pitchFamily="34" charset="0"/>
                <a:cs typeface="Arial" panose="020B0604020202020204" pitchFamily="34" charset="0"/>
              </a:rPr>
              <a:t>Provides information about treatments, intensity, and duration</a:t>
            </a:r>
          </a:p>
          <a:p>
            <a:r>
              <a:rPr lang="en-US" sz="3500" dirty="0">
                <a:latin typeface="Arial" panose="020B0604020202020204" pitchFamily="34" charset="0"/>
                <a:cs typeface="Arial" panose="020B0604020202020204" pitchFamily="34" charset="0"/>
              </a:rPr>
              <a:t>Involves Veterans and family/caregivers in all aspects of the rehabilitation process.</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24106604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FB79344C-78B5-411B-BF1A-53AFD5940297}"/>
              </a:ext>
            </a:extLst>
          </p:cNvPr>
          <p:cNvSpPr>
            <a:spLocks noGrp="1" noChangeArrowheads="1"/>
          </p:cNvSpPr>
          <p:nvPr>
            <p:ph type="title"/>
          </p:nvPr>
        </p:nvSpPr>
        <p:spPr>
          <a:xfrm>
            <a:off x="2057400" y="1"/>
            <a:ext cx="7924800" cy="1431925"/>
          </a:xfrm>
        </p:spPr>
        <p:txBody>
          <a:bodyPr/>
          <a:lstStyle/>
          <a:p>
            <a:r>
              <a:rPr lang="en-US" altLang="en-US" sz="4000" b="1"/>
              <a:t>What Can We Do About It?</a:t>
            </a:r>
          </a:p>
        </p:txBody>
      </p:sp>
      <p:sp>
        <p:nvSpPr>
          <p:cNvPr id="58371" name="Rectangle 3">
            <a:extLst>
              <a:ext uri="{FF2B5EF4-FFF2-40B4-BE49-F238E27FC236}">
                <a16:creationId xmlns:a16="http://schemas.microsoft.com/office/drawing/2014/main" id="{D4E390C2-5116-4440-BD5E-37D0F4818165}"/>
              </a:ext>
            </a:extLst>
          </p:cNvPr>
          <p:cNvSpPr>
            <a:spLocks noGrp="1" noChangeArrowheads="1"/>
          </p:cNvSpPr>
          <p:nvPr>
            <p:ph idx="1"/>
          </p:nvPr>
        </p:nvSpPr>
        <p:spPr>
          <a:xfrm>
            <a:off x="611458" y="1226635"/>
            <a:ext cx="10816683" cy="5307981"/>
          </a:xfrm>
        </p:spPr>
        <p:txBody>
          <a:bodyPr>
            <a:noAutofit/>
          </a:bodyPr>
          <a:lstStyle/>
          <a:p>
            <a:pPr marL="0" indent="0">
              <a:buNone/>
            </a:pPr>
            <a:endParaRPr lang="en-US" altLang="en-US" sz="2400" dirty="0">
              <a:latin typeface="Arial" panose="020B0604020202020204" pitchFamily="34" charset="0"/>
              <a:cs typeface="Arial" panose="020B0604020202020204" pitchFamily="34" charset="0"/>
            </a:endParaRPr>
          </a:p>
          <a:p>
            <a:r>
              <a:rPr lang="en-US" altLang="en-US" sz="2400" dirty="0">
                <a:latin typeface="Arial" panose="020B0604020202020204" pitchFamily="34" charset="0"/>
                <a:cs typeface="Arial" panose="020B0604020202020204" pitchFamily="34" charset="0"/>
              </a:rPr>
              <a:t>Regardless of cause(s), cognitive problems can have significant impact on real-world functioning.</a:t>
            </a:r>
          </a:p>
          <a:p>
            <a:r>
              <a:rPr lang="en-US" altLang="en-US" sz="2400" dirty="0">
                <a:latin typeface="Arial" panose="020B0604020202020204" pitchFamily="34" charset="0"/>
                <a:cs typeface="Arial" panose="020B0604020202020204" pitchFamily="34" charset="0"/>
              </a:rPr>
              <a:t>Psychoeducational Interventions:</a:t>
            </a:r>
          </a:p>
          <a:p>
            <a:pPr lvl="1"/>
            <a:r>
              <a:rPr lang="en-US" altLang="en-US" sz="1800" dirty="0">
                <a:latin typeface="Arial" panose="020B0604020202020204" pitchFamily="34" charset="0"/>
                <a:cs typeface="Arial" panose="020B0604020202020204" pitchFamily="34" charset="0"/>
              </a:rPr>
              <a:t>Defining the injury and what is expected</a:t>
            </a:r>
          </a:p>
          <a:p>
            <a:pPr lvl="1"/>
            <a:r>
              <a:rPr lang="en-US" altLang="en-US" sz="1800" dirty="0">
                <a:latin typeface="Arial" panose="020B0604020202020204" pitchFamily="34" charset="0"/>
                <a:cs typeface="Arial" panose="020B0604020202020204" pitchFamily="34" charset="0"/>
              </a:rPr>
              <a:t>Normalization of symptoms</a:t>
            </a:r>
          </a:p>
          <a:p>
            <a:pPr lvl="1"/>
            <a:r>
              <a:rPr lang="en-US" altLang="en-US" sz="1800" dirty="0">
                <a:latin typeface="Arial" panose="020B0604020202020204" pitchFamily="34" charset="0"/>
                <a:cs typeface="Arial" panose="020B0604020202020204" pitchFamily="34" charset="0"/>
              </a:rPr>
              <a:t>Reassurance of positive expectations for recovery</a:t>
            </a:r>
          </a:p>
          <a:p>
            <a:pPr lvl="1"/>
            <a:r>
              <a:rPr lang="en-US" altLang="en-US" sz="1800" dirty="0">
                <a:latin typeface="Arial" panose="020B0604020202020204" pitchFamily="34" charset="0"/>
                <a:cs typeface="Arial" panose="020B0604020202020204" pitchFamily="34" charset="0"/>
              </a:rPr>
              <a:t>Providing specific coping strategies</a:t>
            </a:r>
          </a:p>
          <a:p>
            <a:r>
              <a:rPr lang="en-US" altLang="en-US" sz="2000" dirty="0">
                <a:latin typeface="Arial" panose="020B0604020202020204" pitchFamily="34" charset="0"/>
                <a:cs typeface="Arial" panose="020B0604020202020204" pitchFamily="34" charset="0"/>
                <a:sym typeface="Symbol" panose="05050102010706020507" pitchFamily="18" charset="2"/>
              </a:rPr>
              <a:t>Treat what you can</a:t>
            </a:r>
          </a:p>
          <a:p>
            <a:pPr lvl="1"/>
            <a:r>
              <a:rPr lang="en-US" altLang="en-US" sz="1800" dirty="0">
                <a:latin typeface="Arial" panose="020B0604020202020204" pitchFamily="34" charset="0"/>
                <a:cs typeface="Arial" panose="020B0604020202020204" pitchFamily="34" charset="0"/>
                <a:sym typeface="Symbol" panose="05050102010706020507" pitchFamily="18" charset="2"/>
              </a:rPr>
              <a:t>Medical issues, especially pain and sleep problems</a:t>
            </a:r>
          </a:p>
          <a:p>
            <a:pPr lvl="1"/>
            <a:r>
              <a:rPr lang="en-US" altLang="en-US" sz="1800" dirty="0">
                <a:latin typeface="Arial" panose="020B0604020202020204" pitchFamily="34" charset="0"/>
                <a:cs typeface="Arial" panose="020B0604020202020204" pitchFamily="34" charset="0"/>
                <a:sym typeface="Symbol" panose="05050102010706020507" pitchFamily="18" charset="2"/>
              </a:rPr>
              <a:t>PTSD/Depression and substance use disorders</a:t>
            </a:r>
          </a:p>
          <a:p>
            <a:pPr lvl="2"/>
            <a:r>
              <a:rPr lang="en-US" altLang="en-US" sz="2400" dirty="0">
                <a:latin typeface="Arial" panose="020B0604020202020204" pitchFamily="34" charset="0"/>
                <a:cs typeface="Arial" panose="020B0604020202020204" pitchFamily="34" charset="0"/>
                <a:sym typeface="Symbol" panose="05050102010706020507" pitchFamily="18" charset="2"/>
              </a:rPr>
              <a:t>Evidence-based treatments including Prolonged Exposure, Cognitive Processing Therapy, Dialectical Behavior Therapy, CBT; mindfulness interventions, group treatments</a:t>
            </a:r>
          </a:p>
        </p:txBody>
      </p:sp>
      <p:pic>
        <p:nvPicPr>
          <p:cNvPr id="3" name="Picture 2">
            <a:extLst>
              <a:ext uri="{FF2B5EF4-FFF2-40B4-BE49-F238E27FC236}">
                <a16:creationId xmlns:a16="http://schemas.microsoft.com/office/drawing/2014/main" id="{CE6E505E-BE85-41D4-9050-7D1FD94FF9C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923910" y="2186178"/>
            <a:ext cx="3584149" cy="2921082"/>
          </a:xfrm>
          <a:prstGeom prst="rect">
            <a:avLst/>
          </a:prstGeom>
        </p:spPr>
      </p:pic>
    </p:spTree>
    <p:extLst>
      <p:ext uri="{BB962C8B-B14F-4D97-AF65-F5344CB8AC3E}">
        <p14:creationId xmlns:p14="http://schemas.microsoft.com/office/powerpoint/2010/main" val="35883225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D63A1A76-3FD0-43B7-8FBE-25A5A73D2BF5}"/>
              </a:ext>
            </a:extLst>
          </p:cNvPr>
          <p:cNvSpPr>
            <a:spLocks noGrp="1"/>
          </p:cNvSpPr>
          <p:nvPr>
            <p:ph type="title"/>
          </p:nvPr>
        </p:nvSpPr>
        <p:spPr>
          <a:xfrm>
            <a:off x="579862" y="160249"/>
            <a:ext cx="10972800" cy="1290637"/>
          </a:xfrm>
        </p:spPr>
        <p:txBody>
          <a:bodyPr/>
          <a:lstStyle/>
          <a:p>
            <a:r>
              <a:rPr lang="en-US" altLang="en-US" sz="4800" b="1" dirty="0">
                <a:latin typeface="Arial" panose="020B0604020202020204" pitchFamily="34" charset="0"/>
                <a:cs typeface="Arial" panose="020B0604020202020204" pitchFamily="34" charset="0"/>
              </a:rPr>
              <a:t>Cognitive Rehabilitation</a:t>
            </a:r>
          </a:p>
        </p:txBody>
      </p:sp>
      <p:sp>
        <p:nvSpPr>
          <p:cNvPr id="59395" name="Content Placeholder 4">
            <a:extLst>
              <a:ext uri="{FF2B5EF4-FFF2-40B4-BE49-F238E27FC236}">
                <a16:creationId xmlns:a16="http://schemas.microsoft.com/office/drawing/2014/main" id="{1179E964-8082-409C-97FF-D98157371F66}"/>
              </a:ext>
            </a:extLst>
          </p:cNvPr>
          <p:cNvSpPr>
            <a:spLocks noGrp="1"/>
          </p:cNvSpPr>
          <p:nvPr>
            <p:ph idx="1"/>
          </p:nvPr>
        </p:nvSpPr>
        <p:spPr>
          <a:xfrm>
            <a:off x="838199" y="1825625"/>
            <a:ext cx="10714463" cy="4708990"/>
          </a:xfrm>
        </p:spPr>
        <p:txBody>
          <a:bodyPr/>
          <a:lstStyle/>
          <a:p>
            <a:pPr>
              <a:buFont typeface="Wingdings" panose="05000000000000000000" pitchFamily="2" charset="2"/>
              <a:buNone/>
            </a:pPr>
            <a:r>
              <a:rPr lang="en-US" altLang="en-US" sz="3200" u="sng" dirty="0">
                <a:solidFill>
                  <a:srgbClr val="0070C0"/>
                </a:solidFill>
                <a:latin typeface="Arial" panose="020B0604020202020204" pitchFamily="34" charset="0"/>
                <a:cs typeface="Arial" panose="020B0604020202020204" pitchFamily="34" charset="0"/>
              </a:rPr>
              <a:t>GOAL</a:t>
            </a:r>
            <a:r>
              <a:rPr lang="en-US" altLang="en-US" sz="3200" dirty="0">
                <a:solidFill>
                  <a:srgbClr val="0070C0"/>
                </a:solidFill>
                <a:latin typeface="Arial" panose="020B0604020202020204" pitchFamily="34" charset="0"/>
                <a:cs typeface="Arial" panose="020B0604020202020204" pitchFamily="34" charset="0"/>
              </a:rPr>
              <a:t>: To achieve the highest level of independent functioning through:</a:t>
            </a:r>
          </a:p>
          <a:p>
            <a:pPr>
              <a:buFont typeface="Wingdings" panose="05000000000000000000" pitchFamily="2" charset="2"/>
              <a:buNone/>
            </a:pPr>
            <a:endParaRPr lang="en-US" altLang="en-US" sz="1200" dirty="0">
              <a:solidFill>
                <a:srgbClr val="FFC000"/>
              </a:solidFill>
              <a:latin typeface="Arial" panose="020B0604020202020204" pitchFamily="34" charset="0"/>
              <a:cs typeface="Arial" panose="020B0604020202020204" pitchFamily="34" charset="0"/>
            </a:endParaRPr>
          </a:p>
          <a:p>
            <a:r>
              <a:rPr lang="en-US" altLang="en-US" sz="2800" dirty="0">
                <a:latin typeface="Arial" panose="020B0604020202020204" pitchFamily="34" charset="0"/>
                <a:cs typeface="Arial" panose="020B0604020202020204" pitchFamily="34" charset="0"/>
              </a:rPr>
              <a:t>Developing an awareness of impairments</a:t>
            </a:r>
          </a:p>
          <a:p>
            <a:r>
              <a:rPr lang="en-US" altLang="en-US" sz="2800" dirty="0">
                <a:latin typeface="Arial" panose="020B0604020202020204" pitchFamily="34" charset="0"/>
                <a:cs typeface="Arial" panose="020B0604020202020204" pitchFamily="34" charset="0"/>
              </a:rPr>
              <a:t>Strengthening intact functions</a:t>
            </a:r>
          </a:p>
          <a:p>
            <a:r>
              <a:rPr lang="en-US" altLang="en-US" sz="2800" dirty="0">
                <a:latin typeface="Arial" panose="020B0604020202020204" pitchFamily="34" charset="0"/>
                <a:cs typeface="Arial" panose="020B0604020202020204" pitchFamily="34" charset="0"/>
              </a:rPr>
              <a:t>Substitution of new skills for lost functions</a:t>
            </a:r>
          </a:p>
          <a:p>
            <a:r>
              <a:rPr lang="en-US" altLang="en-US" sz="2800" dirty="0">
                <a:latin typeface="Arial" panose="020B0604020202020204" pitchFamily="34" charset="0"/>
                <a:cs typeface="Arial" panose="020B0604020202020204" pitchFamily="34" charset="0"/>
              </a:rPr>
              <a:t>Relearning social interaction skills</a:t>
            </a:r>
          </a:p>
          <a:p>
            <a:r>
              <a:rPr lang="en-US" altLang="en-US" sz="2800" dirty="0">
                <a:latin typeface="Arial" panose="020B0604020202020204" pitchFamily="34" charset="0"/>
                <a:cs typeface="Arial" panose="020B0604020202020204" pitchFamily="34" charset="0"/>
              </a:rPr>
              <a:t>Improving behavioral and emotional controls</a:t>
            </a:r>
          </a:p>
          <a:p>
            <a:endParaRPr lang="en-US" altLang="en-US" dirty="0"/>
          </a:p>
        </p:txBody>
      </p:sp>
      <p:pic>
        <p:nvPicPr>
          <p:cNvPr id="3" name="Picture 2">
            <a:extLst>
              <a:ext uri="{FF2B5EF4-FFF2-40B4-BE49-F238E27FC236}">
                <a16:creationId xmlns:a16="http://schemas.microsoft.com/office/drawing/2014/main" id="{F541847E-8404-46FE-8C84-9FFAD56800B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369192" y="2575103"/>
            <a:ext cx="3733597" cy="3546918"/>
          </a:xfrm>
          <a:prstGeom prst="rect">
            <a:avLst/>
          </a:prstGeom>
        </p:spPr>
      </p:pic>
    </p:spTree>
    <p:extLst>
      <p:ext uri="{BB962C8B-B14F-4D97-AF65-F5344CB8AC3E}">
        <p14:creationId xmlns:p14="http://schemas.microsoft.com/office/powerpoint/2010/main" val="20368152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5F56E10B-615F-4022-8DD8-47CE709FA4BC}"/>
              </a:ext>
            </a:extLst>
          </p:cNvPr>
          <p:cNvSpPr>
            <a:spLocks noGrp="1"/>
          </p:cNvSpPr>
          <p:nvPr>
            <p:ph type="title"/>
          </p:nvPr>
        </p:nvSpPr>
        <p:spPr>
          <a:xfrm>
            <a:off x="747133" y="241183"/>
            <a:ext cx="10515600" cy="1325563"/>
          </a:xfrm>
        </p:spPr>
        <p:txBody>
          <a:bodyPr/>
          <a:lstStyle/>
          <a:p>
            <a:pPr algn="ctr"/>
            <a:r>
              <a:rPr lang="en-US" altLang="en-US" sz="3600" b="1" dirty="0">
                <a:latin typeface="Arial" panose="020B0604020202020204" pitchFamily="34" charset="0"/>
                <a:cs typeface="Arial" panose="020B0604020202020204" pitchFamily="34" charset="0"/>
              </a:rPr>
              <a:t>Cognitive Rehabilitation </a:t>
            </a:r>
            <a:br>
              <a:rPr lang="en-US" altLang="en-US" sz="3600" b="1" dirty="0">
                <a:latin typeface="Arial" panose="020B0604020202020204" pitchFamily="34" charset="0"/>
                <a:cs typeface="Arial" panose="020B0604020202020204" pitchFamily="34" charset="0"/>
              </a:rPr>
            </a:br>
            <a:r>
              <a:rPr lang="en-US" altLang="en-US" sz="4000" b="1" dirty="0">
                <a:latin typeface="Arial" panose="020B0604020202020204" pitchFamily="34" charset="0"/>
                <a:cs typeface="Arial" panose="020B0604020202020204" pitchFamily="34" charset="0"/>
              </a:rPr>
              <a:t>Techniques and Tools</a:t>
            </a:r>
            <a:endParaRPr lang="en-US" altLang="en-US" sz="3600" b="1" dirty="0">
              <a:latin typeface="Arial" panose="020B0604020202020204" pitchFamily="34" charset="0"/>
              <a:cs typeface="Arial" panose="020B0604020202020204" pitchFamily="34" charset="0"/>
            </a:endParaRPr>
          </a:p>
        </p:txBody>
      </p:sp>
      <p:sp>
        <p:nvSpPr>
          <p:cNvPr id="60419" name="Content Placeholder 2">
            <a:extLst>
              <a:ext uri="{FF2B5EF4-FFF2-40B4-BE49-F238E27FC236}">
                <a16:creationId xmlns:a16="http://schemas.microsoft.com/office/drawing/2014/main" id="{8B38FF2D-2C71-4C40-936D-09EAF05AD5D9}"/>
              </a:ext>
            </a:extLst>
          </p:cNvPr>
          <p:cNvSpPr>
            <a:spLocks noGrp="1"/>
          </p:cNvSpPr>
          <p:nvPr>
            <p:ph idx="1"/>
          </p:nvPr>
        </p:nvSpPr>
        <p:spPr>
          <a:xfrm>
            <a:off x="602168" y="1714171"/>
            <a:ext cx="10805530" cy="4953000"/>
          </a:xfrm>
        </p:spPr>
        <p:txBody>
          <a:bodyPr>
            <a:normAutofit/>
          </a:bodyPr>
          <a:lstStyle/>
          <a:p>
            <a:pPr>
              <a:buFont typeface="Wingdings" panose="05000000000000000000" pitchFamily="2" charset="2"/>
              <a:buNone/>
            </a:pPr>
            <a:endParaRPr lang="en-US" altLang="en-US" sz="900" dirty="0"/>
          </a:p>
          <a:p>
            <a:r>
              <a:rPr lang="en-US" altLang="en-US" sz="3200" dirty="0">
                <a:latin typeface="Arial" panose="020B0604020202020204" pitchFamily="34" charset="0"/>
                <a:cs typeface="Arial" panose="020B0604020202020204" pitchFamily="34" charset="0"/>
              </a:rPr>
              <a:t>Restorative Treatment</a:t>
            </a:r>
          </a:p>
          <a:p>
            <a:pPr lvl="1"/>
            <a:r>
              <a:rPr lang="en-US" altLang="en-US" sz="2800" dirty="0">
                <a:latin typeface="Arial" panose="020B0604020202020204" pitchFamily="34" charset="0"/>
                <a:cs typeface="Arial" panose="020B0604020202020204" pitchFamily="34" charset="0"/>
              </a:rPr>
              <a:t>Restoring skills through exercises and drills</a:t>
            </a:r>
          </a:p>
          <a:p>
            <a:pPr lvl="1"/>
            <a:r>
              <a:rPr lang="en-US" altLang="en-US" sz="2800" dirty="0">
                <a:latin typeface="Arial" panose="020B0604020202020204" pitchFamily="34" charset="0"/>
                <a:cs typeface="Arial" panose="020B0604020202020204" pitchFamily="34" charset="0"/>
              </a:rPr>
              <a:t>Self-awareness training</a:t>
            </a:r>
          </a:p>
          <a:p>
            <a:endParaRPr lang="en-US" altLang="en-US" sz="3200" dirty="0"/>
          </a:p>
          <a:p>
            <a:r>
              <a:rPr lang="en-US" altLang="en-US" sz="3200" dirty="0">
                <a:latin typeface="Arial" panose="020B0604020202020204" pitchFamily="34" charset="0"/>
                <a:cs typeface="Arial" panose="020B0604020202020204" pitchFamily="34" charset="0"/>
              </a:rPr>
              <a:t>Compensatory Memory Strategies</a:t>
            </a:r>
          </a:p>
          <a:p>
            <a:pPr lvl="1"/>
            <a:r>
              <a:rPr lang="en-US" altLang="en-US" sz="2800" dirty="0">
                <a:latin typeface="Arial" panose="020B0604020202020204" pitchFamily="34" charset="0"/>
                <a:cs typeface="Arial" panose="020B0604020202020204" pitchFamily="34" charset="0"/>
              </a:rPr>
              <a:t>Cognitive prosthetics</a:t>
            </a:r>
          </a:p>
          <a:p>
            <a:pPr lvl="2"/>
            <a:r>
              <a:rPr lang="en-US" altLang="en-US" sz="2400" dirty="0">
                <a:latin typeface="Arial" panose="020B0604020202020204" pitchFamily="34" charset="0"/>
                <a:cs typeface="Arial" panose="020B0604020202020204" pitchFamily="34" charset="0"/>
              </a:rPr>
              <a:t>Hi-tech: PDA, iTouch, GPS, digital voice recorders, Smart Pen, text to speech reading devices </a:t>
            </a:r>
          </a:p>
          <a:p>
            <a:pPr lvl="2"/>
            <a:r>
              <a:rPr lang="en-US" altLang="en-US" sz="2400" dirty="0">
                <a:latin typeface="Arial" panose="020B0604020202020204" pitchFamily="34" charset="0"/>
                <a:cs typeface="Arial" panose="020B0604020202020204" pitchFamily="34" charset="0"/>
              </a:rPr>
              <a:t>Low tech: Calendars, Post-Its, Reminders, Pill Boxes, Memory books</a:t>
            </a:r>
          </a:p>
          <a:p>
            <a:pPr marL="914400" lvl="2" indent="0">
              <a:buNone/>
            </a:pPr>
            <a:endParaRPr lang="en-US" altLang="en-US" sz="2400" dirty="0">
              <a:latin typeface="Arial" panose="020B0604020202020204" pitchFamily="34" charset="0"/>
              <a:cs typeface="Arial" panose="020B0604020202020204" pitchFamily="34" charset="0"/>
            </a:endParaRPr>
          </a:p>
          <a:p>
            <a:endParaRPr lang="en-US" altLang="en-US" sz="2800" dirty="0"/>
          </a:p>
        </p:txBody>
      </p:sp>
      <p:pic>
        <p:nvPicPr>
          <p:cNvPr id="3" name="Picture 2">
            <a:extLst>
              <a:ext uri="{FF2B5EF4-FFF2-40B4-BE49-F238E27FC236}">
                <a16:creationId xmlns:a16="http://schemas.microsoft.com/office/drawing/2014/main" id="{E3EFCE4C-1B46-4B00-84F6-B0D15C92654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489221" y="3617741"/>
            <a:ext cx="1674357" cy="1255768"/>
          </a:xfrm>
          <a:prstGeom prst="rect">
            <a:avLst/>
          </a:prstGeom>
        </p:spPr>
      </p:pic>
      <p:pic>
        <p:nvPicPr>
          <p:cNvPr id="6" name="Picture 5">
            <a:extLst>
              <a:ext uri="{FF2B5EF4-FFF2-40B4-BE49-F238E27FC236}">
                <a16:creationId xmlns:a16="http://schemas.microsoft.com/office/drawing/2014/main" id="{FE24DEA1-3B6C-4331-BDD9-9EDC9FFB3BD0}"/>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0329231" y="4022350"/>
            <a:ext cx="1326295" cy="1120106"/>
          </a:xfrm>
          <a:prstGeom prst="rect">
            <a:avLst/>
          </a:prstGeom>
        </p:spPr>
      </p:pic>
      <p:pic>
        <p:nvPicPr>
          <p:cNvPr id="9" name="Picture 8">
            <a:extLst>
              <a:ext uri="{FF2B5EF4-FFF2-40B4-BE49-F238E27FC236}">
                <a16:creationId xmlns:a16="http://schemas.microsoft.com/office/drawing/2014/main" id="{C72606B5-38ED-4CC4-9732-E6FDE75907B6}"/>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9189856" y="1636541"/>
            <a:ext cx="2341756" cy="1981200"/>
          </a:xfrm>
          <a:prstGeom prst="rect">
            <a:avLst/>
          </a:prstGeom>
        </p:spPr>
      </p:pic>
    </p:spTree>
    <p:extLst>
      <p:ext uri="{BB962C8B-B14F-4D97-AF65-F5344CB8AC3E}">
        <p14:creationId xmlns:p14="http://schemas.microsoft.com/office/powerpoint/2010/main" val="19376175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09E122A2-BC59-47D5-BBDE-B2AD41A4C83D}"/>
              </a:ext>
            </a:extLst>
          </p:cNvPr>
          <p:cNvSpPr>
            <a:spLocks noGrp="1" noChangeArrowheads="1"/>
          </p:cNvSpPr>
          <p:nvPr>
            <p:ph type="title"/>
          </p:nvPr>
        </p:nvSpPr>
        <p:spPr/>
        <p:txBody>
          <a:bodyPr/>
          <a:lstStyle/>
          <a:p>
            <a:pPr algn="ctr"/>
            <a:r>
              <a:rPr lang="en-US" altLang="en-US" sz="4800" b="1" dirty="0"/>
              <a:t>Resources on TBI</a:t>
            </a:r>
          </a:p>
        </p:txBody>
      </p:sp>
      <p:sp>
        <p:nvSpPr>
          <p:cNvPr id="247811" name="Rectangle 3">
            <a:extLst>
              <a:ext uri="{FF2B5EF4-FFF2-40B4-BE49-F238E27FC236}">
                <a16:creationId xmlns:a16="http://schemas.microsoft.com/office/drawing/2014/main" id="{CFAA1F78-A3A6-48CD-B582-34A24A907DB2}"/>
              </a:ext>
            </a:extLst>
          </p:cNvPr>
          <p:cNvSpPr>
            <a:spLocks noGrp="1" noChangeArrowheads="1"/>
          </p:cNvSpPr>
          <p:nvPr>
            <p:ph idx="1"/>
          </p:nvPr>
        </p:nvSpPr>
        <p:spPr>
          <a:xfrm>
            <a:off x="691376" y="1740558"/>
            <a:ext cx="9629078" cy="4800600"/>
          </a:xfrm>
        </p:spPr>
        <p:txBody>
          <a:bodyPr>
            <a:normAutofit/>
          </a:bodyPr>
          <a:lstStyle/>
          <a:p>
            <a:pPr marL="0" indent="0">
              <a:lnSpc>
                <a:spcPct val="100000"/>
              </a:lnSpc>
              <a:spcBef>
                <a:spcPts val="0"/>
              </a:spcBef>
              <a:buNone/>
              <a:defRPr/>
            </a:pPr>
            <a:r>
              <a:rPr lang="en-US" sz="2000" dirty="0">
                <a:latin typeface="Arial" panose="020B0604020202020204" pitchFamily="34" charset="0"/>
                <a:cs typeface="Arial" panose="020B0604020202020204" pitchFamily="34" charset="0"/>
              </a:rPr>
              <a:t>Defense and Veterans Brain Injury Center</a:t>
            </a:r>
          </a:p>
          <a:p>
            <a:pPr marL="457200" lvl="1" indent="0">
              <a:lnSpc>
                <a:spcPct val="100000"/>
              </a:lnSpc>
              <a:spcBef>
                <a:spcPts val="0"/>
              </a:spcBef>
              <a:buNone/>
              <a:defRPr/>
            </a:pPr>
            <a:r>
              <a:rPr lang="en-US" sz="2000" dirty="0">
                <a:latin typeface="Arial" panose="020B0604020202020204" pitchFamily="34" charset="0"/>
                <a:cs typeface="Arial" panose="020B0604020202020204" pitchFamily="34" charset="0"/>
                <a:hlinkClick r:id="rId3"/>
              </a:rPr>
              <a:t>http://www.dvbic.org/</a:t>
            </a:r>
            <a:endParaRPr lang="en-US" sz="2000" dirty="0">
              <a:latin typeface="Arial" panose="020B0604020202020204" pitchFamily="34" charset="0"/>
              <a:cs typeface="Arial" panose="020B0604020202020204" pitchFamily="34" charset="0"/>
            </a:endParaRPr>
          </a:p>
          <a:p>
            <a:pPr marL="457200" lvl="1" indent="0">
              <a:lnSpc>
                <a:spcPct val="100000"/>
              </a:lnSpc>
              <a:spcBef>
                <a:spcPts val="0"/>
              </a:spcBef>
              <a:buNone/>
              <a:defRPr/>
            </a:pPr>
            <a:endParaRPr lang="en-US" sz="2000" dirty="0">
              <a:latin typeface="Arial" panose="020B0604020202020204" pitchFamily="34" charset="0"/>
              <a:cs typeface="Arial" panose="020B0604020202020204" pitchFamily="34" charset="0"/>
            </a:endParaRPr>
          </a:p>
          <a:p>
            <a:pPr marL="0" indent="0">
              <a:lnSpc>
                <a:spcPct val="100000"/>
              </a:lnSpc>
              <a:spcBef>
                <a:spcPts val="0"/>
              </a:spcBef>
              <a:buNone/>
              <a:defRPr/>
            </a:pPr>
            <a:r>
              <a:rPr lang="en-US" sz="2000" dirty="0" err="1">
                <a:latin typeface="Arial" panose="020B0604020202020204" pitchFamily="34" charset="0"/>
                <a:cs typeface="Arial" panose="020B0604020202020204" pitchFamily="34" charset="0"/>
              </a:rPr>
              <a:t>BrainLine</a:t>
            </a:r>
            <a:r>
              <a:rPr lang="en-US" sz="2000" dirty="0">
                <a:latin typeface="Arial" panose="020B0604020202020204" pitchFamily="34" charset="0"/>
                <a:cs typeface="Arial" panose="020B0604020202020204" pitchFamily="34" charset="0"/>
              </a:rPr>
              <a:t> – “all about brain injury and PTSD”</a:t>
            </a:r>
          </a:p>
          <a:p>
            <a:pPr marL="457200" lvl="1" indent="0">
              <a:lnSpc>
                <a:spcPct val="100000"/>
              </a:lnSpc>
              <a:spcBef>
                <a:spcPts val="0"/>
              </a:spcBef>
              <a:buNone/>
              <a:defRPr/>
            </a:pPr>
            <a:r>
              <a:rPr lang="en-US" sz="2000" dirty="0">
                <a:solidFill>
                  <a:srgbClr val="0070C0"/>
                </a:solidFill>
                <a:latin typeface="Arial" panose="020B0604020202020204" pitchFamily="34" charset="0"/>
                <a:cs typeface="Arial" panose="020B0604020202020204" pitchFamily="34" charset="0"/>
                <a:hlinkClick r:id="rId4"/>
              </a:rPr>
              <a:t>https://www.brainline.org/</a:t>
            </a:r>
            <a:endParaRPr lang="en-US" sz="2000" dirty="0">
              <a:solidFill>
                <a:srgbClr val="0070C0"/>
              </a:solidFill>
              <a:latin typeface="Arial" panose="020B0604020202020204" pitchFamily="34" charset="0"/>
              <a:cs typeface="Arial" panose="020B0604020202020204" pitchFamily="34" charset="0"/>
            </a:endParaRPr>
          </a:p>
          <a:p>
            <a:pPr marL="457200" lvl="1" indent="0">
              <a:lnSpc>
                <a:spcPct val="100000"/>
              </a:lnSpc>
              <a:spcBef>
                <a:spcPts val="0"/>
              </a:spcBef>
              <a:buNone/>
              <a:defRPr/>
            </a:pPr>
            <a:endParaRPr lang="en-US" sz="2000" dirty="0">
              <a:solidFill>
                <a:srgbClr val="0070C0"/>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US" sz="2000" dirty="0">
                <a:latin typeface="Arial" panose="020B0604020202020204" pitchFamily="34" charset="0"/>
                <a:cs typeface="Arial" panose="020B0604020202020204" pitchFamily="34" charset="0"/>
              </a:rPr>
              <a:t>Veterans Health Initiatives</a:t>
            </a:r>
          </a:p>
          <a:p>
            <a:pPr marL="400050" lvl="2" indent="0">
              <a:lnSpc>
                <a:spcPct val="100000"/>
              </a:lnSpc>
              <a:spcBef>
                <a:spcPts val="0"/>
              </a:spcBef>
              <a:buClr>
                <a:schemeClr val="bg2"/>
              </a:buClr>
              <a:buNone/>
              <a:defRPr/>
            </a:pPr>
            <a:r>
              <a:rPr lang="en-US" sz="2000" dirty="0">
                <a:latin typeface="Arial" panose="020B0604020202020204" pitchFamily="34" charset="0"/>
                <a:cs typeface="Arial" panose="020B0604020202020204" pitchFamily="34" charset="0"/>
                <a:hlinkClick r:id="rId5"/>
              </a:rPr>
              <a:t>https://www.publichealth.va.gov/vethealthinitiative/</a:t>
            </a:r>
            <a:endParaRPr lang="en-US" sz="2000" dirty="0">
              <a:latin typeface="Arial" panose="020B0604020202020204" pitchFamily="34" charset="0"/>
              <a:cs typeface="Arial" panose="020B0604020202020204" pitchFamily="34" charset="0"/>
            </a:endParaRPr>
          </a:p>
          <a:p>
            <a:pPr marL="400050" lvl="2" indent="0">
              <a:lnSpc>
                <a:spcPct val="100000"/>
              </a:lnSpc>
              <a:spcBef>
                <a:spcPts val="0"/>
              </a:spcBef>
              <a:buClr>
                <a:schemeClr val="bg2"/>
              </a:buClr>
              <a:buNone/>
              <a:defRPr/>
            </a:pPr>
            <a:endParaRPr lang="en-US" sz="2000" dirty="0">
              <a:latin typeface="Arial" panose="020B0604020202020204" pitchFamily="34" charset="0"/>
              <a:cs typeface="Arial" panose="020B0604020202020204" pitchFamily="34" charset="0"/>
            </a:endParaRPr>
          </a:p>
          <a:p>
            <a:pPr marL="0" lvl="1" indent="0">
              <a:lnSpc>
                <a:spcPct val="100000"/>
              </a:lnSpc>
              <a:spcBef>
                <a:spcPts val="0"/>
              </a:spcBef>
              <a:buClr>
                <a:schemeClr val="bg2"/>
              </a:buClr>
              <a:buNone/>
              <a:defRPr/>
            </a:pPr>
            <a:r>
              <a:rPr lang="en-US" sz="2000" dirty="0">
                <a:latin typeface="Arial" panose="020B0604020202020204" pitchFamily="34" charset="0"/>
                <a:cs typeface="Arial" panose="020B0604020202020204" pitchFamily="34" charset="0"/>
              </a:rPr>
              <a:t>Brain Injury Association</a:t>
            </a:r>
          </a:p>
          <a:p>
            <a:pPr marL="457200" lvl="1" indent="0">
              <a:lnSpc>
                <a:spcPct val="100000"/>
              </a:lnSpc>
              <a:spcBef>
                <a:spcPts val="0"/>
              </a:spcBef>
              <a:buNone/>
              <a:defRPr/>
            </a:pPr>
            <a:r>
              <a:rPr lang="en-US" sz="2000" dirty="0">
                <a:latin typeface="Arial" panose="020B0604020202020204" pitchFamily="34" charset="0"/>
                <a:cs typeface="Arial" panose="020B0604020202020204" pitchFamily="34" charset="0"/>
                <a:hlinkClick r:id="rId6"/>
              </a:rPr>
              <a:t>http://www.biausa.org/</a:t>
            </a:r>
            <a:endParaRPr lang="en-US" sz="2000" dirty="0">
              <a:latin typeface="Arial" panose="020B0604020202020204" pitchFamily="34" charset="0"/>
              <a:cs typeface="Arial" panose="020B0604020202020204" pitchFamily="34" charset="0"/>
            </a:endParaRPr>
          </a:p>
          <a:p>
            <a:pPr marL="457200" lvl="1" indent="0">
              <a:lnSpc>
                <a:spcPct val="100000"/>
              </a:lnSpc>
              <a:spcBef>
                <a:spcPts val="0"/>
              </a:spcBef>
              <a:buNone/>
              <a:defRPr/>
            </a:pPr>
            <a:endParaRPr lang="en-US" sz="2000" dirty="0">
              <a:latin typeface="Arial" panose="020B0604020202020204" pitchFamily="34" charset="0"/>
              <a:cs typeface="Arial" panose="020B0604020202020204" pitchFamily="34" charset="0"/>
            </a:endParaRPr>
          </a:p>
          <a:p>
            <a:pPr marL="0" indent="0">
              <a:lnSpc>
                <a:spcPct val="100000"/>
              </a:lnSpc>
              <a:spcBef>
                <a:spcPts val="0"/>
              </a:spcBef>
              <a:buNone/>
              <a:defRPr/>
            </a:pPr>
            <a:r>
              <a:rPr lang="en-US" sz="2000" dirty="0">
                <a:latin typeface="Arial" panose="020B0604020202020204" pitchFamily="34" charset="0"/>
                <a:cs typeface="Arial" panose="020B0604020202020204" pitchFamily="34" charset="0"/>
              </a:rPr>
              <a:t>Brain Injury Association of California</a:t>
            </a:r>
          </a:p>
          <a:p>
            <a:pPr marL="457200" lvl="1" indent="0">
              <a:lnSpc>
                <a:spcPct val="100000"/>
              </a:lnSpc>
              <a:spcBef>
                <a:spcPts val="0"/>
              </a:spcBef>
              <a:buNone/>
              <a:defRPr/>
            </a:pPr>
            <a:r>
              <a:rPr lang="en-US" sz="2000" dirty="0">
                <a:latin typeface="Arial" panose="020B0604020202020204" pitchFamily="34" charset="0"/>
                <a:cs typeface="Arial" panose="020B0604020202020204" pitchFamily="34" charset="0"/>
                <a:hlinkClick r:id="rId7"/>
              </a:rPr>
              <a:t>http://www.biaca.org/</a:t>
            </a:r>
            <a:endParaRPr lang="en-US" sz="2000" dirty="0">
              <a:latin typeface="Arial" panose="020B0604020202020204" pitchFamily="34" charset="0"/>
              <a:cs typeface="Arial" panose="020B0604020202020204" pitchFamily="34" charset="0"/>
            </a:endParaRPr>
          </a:p>
          <a:p>
            <a:pPr lvl="1">
              <a:buFont typeface="Wingdings" panose="05000000000000000000" pitchFamily="2" charset="2"/>
              <a:buNone/>
              <a:defRPr/>
            </a:pPr>
            <a:endParaRPr lang="en-US" dirty="0"/>
          </a:p>
          <a:p>
            <a:pPr lvl="1">
              <a:defRPr/>
            </a:pPr>
            <a:endParaRPr lang="en-US" dirty="0"/>
          </a:p>
          <a:p>
            <a:pPr lvl="1">
              <a:defRPr/>
            </a:pPr>
            <a:endParaRPr lang="en-US" dirty="0"/>
          </a:p>
          <a:p>
            <a:pPr lvl="1">
              <a:defRPr/>
            </a:pPr>
            <a:endParaRPr lang="en-US" dirty="0"/>
          </a:p>
          <a:p>
            <a:pPr>
              <a:buFont typeface="Wingdings" panose="05000000000000000000" pitchFamily="2" charset="2"/>
              <a:buNone/>
              <a:defRPr/>
            </a:pPr>
            <a:endParaRPr lang="en-US" dirty="0"/>
          </a:p>
        </p:txBody>
      </p:sp>
      <p:pic>
        <p:nvPicPr>
          <p:cNvPr id="61444" name="Picture 4" descr="MPj04117750000[1]">
            <a:extLst>
              <a:ext uri="{FF2B5EF4-FFF2-40B4-BE49-F238E27FC236}">
                <a16:creationId xmlns:a16="http://schemas.microsoft.com/office/drawing/2014/main" id="{AB2B2E31-C834-4623-AA07-480EC947D3A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14157" y="1833228"/>
            <a:ext cx="1813931" cy="2307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44BC2D25-F13D-45A5-9259-9534435F712B}"/>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7393316" y="3904474"/>
            <a:ext cx="2524116" cy="2514020"/>
          </a:xfrm>
          <a:prstGeom prst="rect">
            <a:avLst/>
          </a:prstGeom>
        </p:spPr>
      </p:pic>
    </p:spTree>
    <p:extLst>
      <p:ext uri="{BB962C8B-B14F-4D97-AF65-F5344CB8AC3E}">
        <p14:creationId xmlns:p14="http://schemas.microsoft.com/office/powerpoint/2010/main" val="880686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a:extLst>
              <a:ext uri="{FF2B5EF4-FFF2-40B4-BE49-F238E27FC236}">
                <a16:creationId xmlns:a16="http://schemas.microsoft.com/office/drawing/2014/main" id="{84D452F0-9414-4D6F-ADBF-1461A89B238E}"/>
              </a:ext>
            </a:extLst>
          </p:cNvPr>
          <p:cNvSpPr>
            <a:spLocks noGrp="1" noChangeArrowheads="1"/>
          </p:cNvSpPr>
          <p:nvPr>
            <p:ph type="title"/>
          </p:nvPr>
        </p:nvSpPr>
        <p:spPr>
          <a:xfrm>
            <a:off x="673214" y="-41746"/>
            <a:ext cx="10515600" cy="1325563"/>
          </a:xfrm>
        </p:spPr>
        <p:txBody>
          <a:bodyPr/>
          <a:lstStyle/>
          <a:p>
            <a:pPr eaLnBrk="1" hangingPunct="1"/>
            <a:r>
              <a:rPr lang="en-US" altLang="en-US" sz="4400" dirty="0">
                <a:latin typeface="Arial" panose="020B0604020202020204" pitchFamily="34" charset="0"/>
                <a:cs typeface="Arial" panose="020B0604020202020204" pitchFamily="34" charset="0"/>
              </a:rPr>
              <a:t>TBI Criteria (DOD)</a:t>
            </a:r>
          </a:p>
        </p:txBody>
      </p:sp>
      <p:sp>
        <p:nvSpPr>
          <p:cNvPr id="17411" name="Rectangle 3">
            <a:extLst>
              <a:ext uri="{FF2B5EF4-FFF2-40B4-BE49-F238E27FC236}">
                <a16:creationId xmlns:a16="http://schemas.microsoft.com/office/drawing/2014/main" id="{B13431A1-7AD6-4DF8-9D33-27E428DD42C6}"/>
              </a:ext>
            </a:extLst>
          </p:cNvPr>
          <p:cNvSpPr>
            <a:spLocks noGrp="1" noChangeArrowheads="1"/>
          </p:cNvSpPr>
          <p:nvPr>
            <p:ph type="subTitle" idx="4294967295"/>
          </p:nvPr>
        </p:nvSpPr>
        <p:spPr>
          <a:xfrm>
            <a:off x="0" y="1692275"/>
            <a:ext cx="10304463" cy="4852988"/>
          </a:xfrm>
        </p:spPr>
        <p:txBody>
          <a:bodyPr>
            <a:normAutofit fontScale="92500" lnSpcReduction="20000"/>
          </a:bodyPr>
          <a:lstStyle/>
          <a:p>
            <a:pPr marL="933450" lvl="1" indent="-533400">
              <a:buFont typeface="Wingdings" panose="05000000000000000000" pitchFamily="2" charset="2"/>
              <a:buChar char="Ø"/>
            </a:pPr>
            <a:r>
              <a:rPr lang="en-US" altLang="en-US" sz="3000" dirty="0">
                <a:latin typeface="Arial" panose="020B0604020202020204" pitchFamily="34" charset="0"/>
                <a:cs typeface="Arial" panose="020B0604020202020204" pitchFamily="34" charset="0"/>
              </a:rPr>
              <a:t>Any period of loss or </a:t>
            </a:r>
            <a:r>
              <a:rPr lang="en-US" altLang="en-US" sz="3000" u="sng" dirty="0">
                <a:latin typeface="Arial" panose="020B0604020202020204" pitchFamily="34" charset="0"/>
                <a:cs typeface="Arial" panose="020B0604020202020204" pitchFamily="34" charset="0"/>
              </a:rPr>
              <a:t>decreased</a:t>
            </a:r>
            <a:r>
              <a:rPr lang="en-US" altLang="en-US" sz="3000" dirty="0">
                <a:latin typeface="Arial" panose="020B0604020202020204" pitchFamily="34" charset="0"/>
                <a:cs typeface="Arial" panose="020B0604020202020204" pitchFamily="34" charset="0"/>
              </a:rPr>
              <a:t> level of consciousness</a:t>
            </a:r>
          </a:p>
          <a:p>
            <a:pPr marL="933450" lvl="1" indent="-533400">
              <a:buFont typeface="Wingdings" panose="05000000000000000000" pitchFamily="2" charset="2"/>
              <a:buChar char="Ø"/>
            </a:pPr>
            <a:r>
              <a:rPr lang="en-US" altLang="en-US" sz="3000" dirty="0">
                <a:latin typeface="Arial" panose="020B0604020202020204" pitchFamily="34" charset="0"/>
                <a:cs typeface="Arial" panose="020B0604020202020204" pitchFamily="34" charset="0"/>
              </a:rPr>
              <a:t>Any loss of memory for events immediately before or after the injury (retrograde/anterograde amnesia)</a:t>
            </a:r>
          </a:p>
          <a:p>
            <a:pPr marL="933450" lvl="1" indent="-533400">
              <a:buFont typeface="Wingdings" panose="05000000000000000000" pitchFamily="2" charset="2"/>
              <a:buChar char="Ø"/>
            </a:pPr>
            <a:r>
              <a:rPr lang="en-US" altLang="en-US" sz="3000" dirty="0">
                <a:latin typeface="Arial" panose="020B0604020202020204" pitchFamily="34" charset="0"/>
                <a:cs typeface="Arial" panose="020B0604020202020204" pitchFamily="34" charset="0"/>
              </a:rPr>
              <a:t>Any </a:t>
            </a:r>
            <a:r>
              <a:rPr lang="en-US" altLang="en-US" sz="3000" u="sng" dirty="0">
                <a:latin typeface="Arial" panose="020B0604020202020204" pitchFamily="34" charset="0"/>
                <a:cs typeface="Arial" panose="020B0604020202020204" pitchFamily="34" charset="0"/>
              </a:rPr>
              <a:t>alteration in mental state</a:t>
            </a:r>
            <a:r>
              <a:rPr lang="en-US" altLang="en-US" sz="3000" dirty="0">
                <a:latin typeface="Arial" panose="020B0604020202020204" pitchFamily="34" charset="0"/>
                <a:cs typeface="Arial" panose="020B0604020202020204" pitchFamily="34" charset="0"/>
              </a:rPr>
              <a:t> at the time of the injury</a:t>
            </a:r>
          </a:p>
          <a:p>
            <a:pPr marL="1314450" lvl="2" indent="-457200">
              <a:buFont typeface="Wingdings" panose="05000000000000000000" pitchFamily="2" charset="2"/>
              <a:buChar char="Ø"/>
            </a:pPr>
            <a:r>
              <a:rPr lang="en-US" altLang="en-US" sz="3000" dirty="0">
                <a:latin typeface="Arial" panose="020B0604020202020204" pitchFamily="34" charset="0"/>
                <a:cs typeface="Arial" panose="020B0604020202020204" pitchFamily="34" charset="0"/>
              </a:rPr>
              <a:t>Confusion, disorientation, slowed thinking</a:t>
            </a:r>
          </a:p>
          <a:p>
            <a:pPr marL="933450" lvl="1" indent="-533400">
              <a:buFont typeface="Wingdings" panose="05000000000000000000" pitchFamily="2" charset="2"/>
              <a:buChar char="Ø"/>
            </a:pPr>
            <a:r>
              <a:rPr lang="en-US" altLang="en-US" sz="3000" dirty="0">
                <a:latin typeface="Arial" panose="020B0604020202020204" pitchFamily="34" charset="0"/>
                <a:cs typeface="Arial" panose="020B0604020202020204" pitchFamily="34" charset="0"/>
              </a:rPr>
              <a:t>Neurological deficits</a:t>
            </a:r>
          </a:p>
          <a:p>
            <a:pPr marL="1390650" lvl="2" indent="-533400">
              <a:buFont typeface="Wingdings" panose="05000000000000000000" pitchFamily="2" charset="2"/>
              <a:buChar char="Ø"/>
            </a:pPr>
            <a:r>
              <a:rPr lang="en-US" sz="3000" dirty="0">
                <a:latin typeface="Arial" panose="020B0604020202020204" pitchFamily="34" charset="0"/>
                <a:cs typeface="Arial" panose="020B0604020202020204" pitchFamily="34" charset="0"/>
              </a:rPr>
              <a:t>weakness, balance disturbance, motor dysfunction, change in vision, other sensory alterations, aphasia that may or may not be transient</a:t>
            </a:r>
          </a:p>
          <a:p>
            <a:pPr marL="933450" lvl="1" indent="-533400">
              <a:buFont typeface="Wingdings" panose="05000000000000000000" pitchFamily="2" charset="2"/>
              <a:buChar char="Ø"/>
            </a:pPr>
            <a:r>
              <a:rPr lang="en-US" altLang="en-US" sz="3000" dirty="0">
                <a:latin typeface="Arial" panose="020B0604020202020204" pitchFamily="34" charset="0"/>
                <a:cs typeface="Arial" panose="020B0604020202020204" pitchFamily="34" charset="0"/>
              </a:rPr>
              <a:t>Intracranial abnormalities</a:t>
            </a:r>
          </a:p>
          <a:p>
            <a:pPr marL="1314450" lvl="2" indent="-457200">
              <a:buFont typeface="Wingdings" panose="05000000000000000000" pitchFamily="2" charset="2"/>
              <a:buChar char="Ø"/>
            </a:pPr>
            <a:r>
              <a:rPr lang="en-US" altLang="en-US" sz="3000" dirty="0">
                <a:latin typeface="Arial" panose="020B0604020202020204" pitchFamily="34" charset="0"/>
                <a:cs typeface="Arial" panose="020B0604020202020204" pitchFamily="34" charset="0"/>
              </a:rPr>
              <a:t>Contusion, Diffuse Axonal Injury, hemorrhages</a:t>
            </a:r>
            <a:endParaRPr lang="en-US" altLang="en-US"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FFF92C9-3049-4B1D-A4D6-AF0B1560D4A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887004" y="2605450"/>
            <a:ext cx="2080212" cy="1955399"/>
          </a:xfrm>
          <a:prstGeom prst="rect">
            <a:avLst/>
          </a:prstGeom>
        </p:spPr>
      </p:pic>
    </p:spTree>
    <p:extLst>
      <p:ext uri="{BB962C8B-B14F-4D97-AF65-F5344CB8AC3E}">
        <p14:creationId xmlns:p14="http://schemas.microsoft.com/office/powerpoint/2010/main" val="39526444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85AB5-3701-426F-B7D2-C1A2B81F6A38}"/>
              </a:ext>
            </a:extLst>
          </p:cNvPr>
          <p:cNvSpPr>
            <a:spLocks noGrp="1"/>
          </p:cNvSpPr>
          <p:nvPr>
            <p:ph type="title"/>
          </p:nvPr>
        </p:nvSpPr>
        <p:spPr/>
        <p:txBody>
          <a:bodyPr/>
          <a:lstStyle/>
          <a:p>
            <a:r>
              <a:rPr lang="en-US" sz="5400" dirty="0"/>
              <a:t>References</a:t>
            </a:r>
          </a:p>
        </p:txBody>
      </p:sp>
      <p:sp>
        <p:nvSpPr>
          <p:cNvPr id="3" name="Content Placeholder 2">
            <a:extLst>
              <a:ext uri="{FF2B5EF4-FFF2-40B4-BE49-F238E27FC236}">
                <a16:creationId xmlns:a16="http://schemas.microsoft.com/office/drawing/2014/main" id="{198291B0-C464-4EE5-9253-BFDB37D7D425}"/>
              </a:ext>
            </a:extLst>
          </p:cNvPr>
          <p:cNvSpPr>
            <a:spLocks noGrp="1"/>
          </p:cNvSpPr>
          <p:nvPr>
            <p:ph idx="1"/>
          </p:nvPr>
        </p:nvSpPr>
        <p:spPr>
          <a:xfrm>
            <a:off x="609600" y="2024861"/>
            <a:ext cx="10972800" cy="4190513"/>
          </a:xfrm>
        </p:spPr>
        <p:txBody>
          <a:bodyPr/>
          <a:lstStyle/>
          <a:p>
            <a:r>
              <a:rPr lang="en-US" dirty="0"/>
              <a:t>Helmick and Members of Consensus Conference (2010).  </a:t>
            </a:r>
            <a:r>
              <a:rPr lang="en-US" u="sng" dirty="0"/>
              <a:t>Cognitive rehabilitation for military personnel with </a:t>
            </a:r>
            <a:r>
              <a:rPr lang="en-US" dirty="0"/>
              <a:t>	</a:t>
            </a:r>
            <a:r>
              <a:rPr lang="en-US" u="sng" dirty="0"/>
              <a:t>mild traumatic brain injury and post-concessional disorder: Results of April 2009 consensus conference</a:t>
            </a:r>
            <a:r>
              <a:rPr lang="en-US" dirty="0"/>
              <a:t>.  </a:t>
            </a:r>
            <a:r>
              <a:rPr lang="en-US" i="1" dirty="0"/>
              <a:t>	</a:t>
            </a:r>
            <a:r>
              <a:rPr lang="en-US" i="1" dirty="0" err="1"/>
              <a:t>NeuroRehabilitation</a:t>
            </a:r>
            <a:r>
              <a:rPr lang="en-US" dirty="0"/>
              <a:t>, (26), 239-255.</a:t>
            </a:r>
          </a:p>
          <a:p>
            <a:endParaRPr lang="en-US" dirty="0"/>
          </a:p>
          <a:p>
            <a:r>
              <a:rPr lang="en-US" dirty="0"/>
              <a:t>McCrea, M.A. (2007). </a:t>
            </a:r>
            <a:r>
              <a:rPr lang="en-US" u="sng" dirty="0"/>
              <a:t>Mild Traumatic Brain Injury and </a:t>
            </a:r>
            <a:r>
              <a:rPr lang="en-US" u="sng" dirty="0" err="1"/>
              <a:t>Postconcussion</a:t>
            </a:r>
            <a:r>
              <a:rPr lang="en-US" u="sng" dirty="0"/>
              <a:t> Syndrome: The New Evidence Base for 	</a:t>
            </a:r>
            <a:r>
              <a:rPr lang="en-US" dirty="0"/>
              <a:t>	</a:t>
            </a:r>
            <a:r>
              <a:rPr lang="en-US" u="sng" dirty="0"/>
              <a:t>Diagnosis and Treatment</a:t>
            </a:r>
            <a:r>
              <a:rPr lang="en-US" dirty="0"/>
              <a:t>.  Oxford University Press.  </a:t>
            </a:r>
          </a:p>
          <a:p>
            <a:endParaRPr lang="en-US" dirty="0"/>
          </a:p>
          <a:p>
            <a:r>
              <a:rPr lang="en-US" dirty="0"/>
              <a:t>McCrea, M.A. et al. (2008). </a:t>
            </a:r>
            <a:r>
              <a:rPr lang="en-US" u="sng" dirty="0"/>
              <a:t>Official Position of the Military TBI Task Force on the Role of Neuropsychology and </a:t>
            </a:r>
            <a:r>
              <a:rPr lang="en-US" dirty="0"/>
              <a:t>	</a:t>
            </a:r>
            <a:r>
              <a:rPr lang="en-US" u="sng" dirty="0"/>
              <a:t>Rehabilitation Psychology in the Evaluation, Management, and Research of Military Veterans with Traumatic </a:t>
            </a:r>
            <a:r>
              <a:rPr lang="en-US" dirty="0"/>
              <a:t>	</a:t>
            </a:r>
            <a:r>
              <a:rPr lang="en-US" u="sng" dirty="0"/>
              <a:t>Brain Injury,</a:t>
            </a:r>
            <a:r>
              <a:rPr lang="en-US" dirty="0"/>
              <a:t> </a:t>
            </a:r>
            <a:r>
              <a:rPr lang="en-US" i="1" dirty="0"/>
              <a:t>The Clinical Neuropsychologist, 22:1</a:t>
            </a:r>
            <a:r>
              <a:rPr lang="en-US" dirty="0"/>
              <a:t>, 10-26</a:t>
            </a:r>
          </a:p>
          <a:p>
            <a:endParaRPr lang="en-US" dirty="0"/>
          </a:p>
          <a:p>
            <a:r>
              <a:rPr lang="en-US" dirty="0"/>
              <a:t>VA/DOD (2016).  </a:t>
            </a:r>
            <a:r>
              <a:rPr lang="en-US" u="sng" dirty="0"/>
              <a:t>VA/DOD Clinical Practice Guideline for the Management of Concussion - Mild Traumatic Brain </a:t>
            </a:r>
            <a:r>
              <a:rPr lang="en-US" dirty="0"/>
              <a:t>		</a:t>
            </a:r>
            <a:r>
              <a:rPr lang="en-US" u="sng" dirty="0"/>
              <a:t>Injury</a:t>
            </a:r>
            <a:r>
              <a:rPr lang="en-US" dirty="0"/>
              <a:t>. Retrieved on October 18, 2018 from 									</a:t>
            </a:r>
            <a:r>
              <a:rPr lang="en-US" dirty="0">
                <a:hlinkClick r:id="rId2"/>
              </a:rPr>
              <a:t>https://www.healthquality.va.gov/guidelines/Rehab/mtbi/mTBICPGFullCPG50821816.pdf</a:t>
            </a:r>
            <a:endParaRPr lang="en-US" dirty="0"/>
          </a:p>
          <a:p>
            <a:endParaRPr lang="en-US" dirty="0"/>
          </a:p>
          <a:p>
            <a:endParaRPr lang="en-US" dirty="0"/>
          </a:p>
        </p:txBody>
      </p:sp>
    </p:spTree>
    <p:extLst>
      <p:ext uri="{BB962C8B-B14F-4D97-AF65-F5344CB8AC3E}">
        <p14:creationId xmlns:p14="http://schemas.microsoft.com/office/powerpoint/2010/main" val="2759497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95DCFC-BCAA-48E9-A78C-D45CF3F56CEB}"/>
              </a:ext>
            </a:extLst>
          </p:cNvPr>
          <p:cNvPicPr>
            <a:picLocks noChangeAspect="1"/>
          </p:cNvPicPr>
          <p:nvPr/>
        </p:nvPicPr>
        <p:blipFill>
          <a:blip r:embed="rId3"/>
          <a:stretch>
            <a:fillRect/>
          </a:stretch>
        </p:blipFill>
        <p:spPr>
          <a:xfrm>
            <a:off x="631605" y="0"/>
            <a:ext cx="11430000" cy="6858000"/>
          </a:xfrm>
          <a:prstGeom prst="rect">
            <a:avLst/>
          </a:prstGeom>
        </p:spPr>
      </p:pic>
    </p:spTree>
    <p:extLst>
      <p:ext uri="{BB962C8B-B14F-4D97-AF65-F5344CB8AC3E}">
        <p14:creationId xmlns:p14="http://schemas.microsoft.com/office/powerpoint/2010/main" val="2330943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90DBB-CEE6-4896-8D06-8F48B297949D}"/>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1F94F3EC-80DE-4030-93A1-5C07A0C8D00A}"/>
              </a:ext>
            </a:extLst>
          </p:cNvPr>
          <p:cNvPicPr>
            <a:picLocks noChangeAspect="1"/>
          </p:cNvPicPr>
          <p:nvPr/>
        </p:nvPicPr>
        <p:blipFill>
          <a:blip r:embed="rId3"/>
          <a:stretch>
            <a:fillRect/>
          </a:stretch>
        </p:blipFill>
        <p:spPr>
          <a:xfrm>
            <a:off x="245328" y="0"/>
            <a:ext cx="11742234" cy="6858000"/>
          </a:xfrm>
          <a:prstGeom prst="rect">
            <a:avLst/>
          </a:prstGeom>
        </p:spPr>
      </p:pic>
    </p:spTree>
    <p:extLst>
      <p:ext uri="{BB962C8B-B14F-4D97-AF65-F5344CB8AC3E}">
        <p14:creationId xmlns:p14="http://schemas.microsoft.com/office/powerpoint/2010/main" val="1950040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Department of Defense: Total Military TBI Incidence by Branch 2000-2016">
            <a:extLst>
              <a:ext uri="{FF2B5EF4-FFF2-40B4-BE49-F238E27FC236}">
                <a16:creationId xmlns:a16="http://schemas.microsoft.com/office/drawing/2014/main" id="{D7B81869-C9AE-49B7-959A-80AEA3C02B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3541" y="125383"/>
            <a:ext cx="9534293" cy="6576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1697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50A40-17DA-4AC8-AA81-775B0AF62AA9}"/>
              </a:ext>
            </a:extLst>
          </p:cNvPr>
          <p:cNvSpPr>
            <a:spLocks noGrp="1"/>
          </p:cNvSpPr>
          <p:nvPr>
            <p:ph type="title"/>
          </p:nvPr>
        </p:nvSpPr>
        <p:spPr>
          <a:xfrm>
            <a:off x="793595" y="153252"/>
            <a:ext cx="10515600" cy="1325563"/>
          </a:xfrm>
        </p:spPr>
        <p:txBody>
          <a:bodyPr>
            <a:normAutofit/>
          </a:bodyPr>
          <a:lstStyle/>
          <a:p>
            <a:pPr algn="ctr"/>
            <a:r>
              <a:rPr lang="en-US" sz="4000" dirty="0">
                <a:latin typeface="Arial" panose="020B0604020202020204" pitchFamily="34" charset="0"/>
                <a:cs typeface="Arial" panose="020B0604020202020204" pitchFamily="34" charset="0"/>
              </a:rPr>
              <a:t>Gradients of TBI Severity</a:t>
            </a:r>
            <a:br>
              <a:rPr lang="en-US" dirty="0"/>
            </a:br>
            <a:endParaRPr lang="en-US" dirty="0"/>
          </a:p>
        </p:txBody>
      </p:sp>
      <p:pic>
        <p:nvPicPr>
          <p:cNvPr id="6" name="Content Placeholder 5">
            <a:extLst>
              <a:ext uri="{FF2B5EF4-FFF2-40B4-BE49-F238E27FC236}">
                <a16:creationId xmlns:a16="http://schemas.microsoft.com/office/drawing/2014/main" id="{EDB60776-10E6-47F3-9A61-526659EC0D8D}"/>
              </a:ext>
            </a:extLst>
          </p:cNvPr>
          <p:cNvPicPr>
            <a:picLocks noGrp="1" noChangeAspect="1"/>
          </p:cNvPicPr>
          <p:nvPr>
            <p:ph idx="1"/>
          </p:nvPr>
        </p:nvPicPr>
        <p:blipFill>
          <a:blip r:embed="rId3"/>
          <a:stretch>
            <a:fillRect/>
          </a:stretch>
        </p:blipFill>
        <p:spPr>
          <a:xfrm>
            <a:off x="1677456" y="1694986"/>
            <a:ext cx="8747878" cy="5064905"/>
          </a:xfrm>
          <a:prstGeom prst="rect">
            <a:avLst/>
          </a:prstGeom>
        </p:spPr>
      </p:pic>
    </p:spTree>
    <p:extLst>
      <p:ext uri="{BB962C8B-B14F-4D97-AF65-F5344CB8AC3E}">
        <p14:creationId xmlns:p14="http://schemas.microsoft.com/office/powerpoint/2010/main" val="1099888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CA528-F51C-4E86-B748-7AC1477CF163}"/>
              </a:ext>
            </a:extLst>
          </p:cNvPr>
          <p:cNvSpPr>
            <a:spLocks noGrp="1"/>
          </p:cNvSpPr>
          <p:nvPr>
            <p:ph type="title"/>
          </p:nvPr>
        </p:nvSpPr>
        <p:spPr>
          <a:xfrm>
            <a:off x="626327" y="79950"/>
            <a:ext cx="10515600" cy="1325563"/>
          </a:xfrm>
        </p:spPr>
        <p:txBody>
          <a:bodyPr/>
          <a:lstStyle/>
          <a:p>
            <a:r>
              <a:rPr lang="en-US" sz="4800" dirty="0">
                <a:latin typeface="Arial" panose="020B0604020202020204" pitchFamily="34" charset="0"/>
                <a:cs typeface="Arial" panose="020B0604020202020204" pitchFamily="34" charset="0"/>
              </a:rPr>
              <a:t>Sequelae of TBI</a:t>
            </a:r>
          </a:p>
        </p:txBody>
      </p:sp>
      <p:sp>
        <p:nvSpPr>
          <p:cNvPr id="3" name="Rectangle 2">
            <a:extLst>
              <a:ext uri="{FF2B5EF4-FFF2-40B4-BE49-F238E27FC236}">
                <a16:creationId xmlns:a16="http://schemas.microsoft.com/office/drawing/2014/main" id="{6A0762F9-BB4D-4663-A101-56ABDFB3E153}"/>
              </a:ext>
            </a:extLst>
          </p:cNvPr>
          <p:cNvSpPr/>
          <p:nvPr/>
        </p:nvSpPr>
        <p:spPr>
          <a:xfrm>
            <a:off x="398656" y="2179762"/>
            <a:ext cx="11399334" cy="5632311"/>
          </a:xfrm>
          <a:prstGeom prst="rect">
            <a:avLst/>
          </a:prstGeom>
        </p:spPr>
        <p:txBody>
          <a:bodyPr wrap="square">
            <a:spAutoFit/>
          </a:bodyPr>
          <a:lstStyle/>
          <a:p>
            <a:pPr marL="285750" marR="820" indent="-285750">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Symptoms following a TBI may resolve quickly within </a:t>
            </a:r>
          </a:p>
          <a:p>
            <a:pPr marR="820"/>
            <a:r>
              <a:rPr lang="en-US" sz="2400" dirty="0">
                <a:solidFill>
                  <a:srgbClr val="000000"/>
                </a:solidFill>
                <a:latin typeface="Arial" panose="020B0604020202020204" pitchFamily="34" charset="0"/>
                <a:cs typeface="Arial" panose="020B0604020202020204" pitchFamily="34" charset="0"/>
              </a:rPr>
              <a:t>    minutes to hours after the event or some may persist longer, depending on the   </a:t>
            </a:r>
          </a:p>
          <a:p>
            <a:pPr marR="820"/>
            <a:r>
              <a:rPr lang="en-US" sz="2400" dirty="0">
                <a:solidFill>
                  <a:srgbClr val="000000"/>
                </a:solidFill>
                <a:latin typeface="Arial" panose="020B0604020202020204" pitchFamily="34" charset="0"/>
                <a:cs typeface="Arial" panose="020B0604020202020204" pitchFamily="34" charset="0"/>
              </a:rPr>
              <a:t>    severity. Most signs and symptoms manifest immediately following the event, </a:t>
            </a:r>
          </a:p>
          <a:p>
            <a:pPr marR="820"/>
            <a:r>
              <a:rPr lang="en-US" sz="2400" dirty="0">
                <a:solidFill>
                  <a:srgbClr val="000000"/>
                </a:solidFill>
                <a:latin typeface="Arial" panose="020B0604020202020204" pitchFamily="34" charset="0"/>
                <a:cs typeface="Arial" panose="020B0604020202020204" pitchFamily="34" charset="0"/>
              </a:rPr>
              <a:t>     and can include:</a:t>
            </a:r>
            <a:endParaRPr lang="en-US" sz="2400" b="1" dirty="0">
              <a:solidFill>
                <a:srgbClr val="000000"/>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2400" b="1" dirty="0">
                <a:solidFill>
                  <a:srgbClr val="000000"/>
                </a:solidFill>
                <a:latin typeface="Arial" panose="020B0604020202020204" pitchFamily="34" charset="0"/>
                <a:cs typeface="Arial" panose="020B0604020202020204" pitchFamily="34" charset="0"/>
              </a:rPr>
              <a:t>Physical: </a:t>
            </a:r>
            <a:r>
              <a:rPr lang="en-US" sz="2400" dirty="0">
                <a:solidFill>
                  <a:srgbClr val="000000"/>
                </a:solidFill>
                <a:latin typeface="Arial" panose="020B0604020202020204" pitchFamily="34" charset="0"/>
                <a:cs typeface="Arial" panose="020B0604020202020204" pitchFamily="34" charset="0"/>
              </a:rPr>
              <a:t>headache, nausea, vomiting, dizziness, blurred vision, balance problems, sleep disturbance, weakness, motor changes, and sensory loss.</a:t>
            </a:r>
            <a:endParaRPr lang="en-US" sz="2400" b="1" dirty="0">
              <a:solidFill>
                <a:srgbClr val="000000"/>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2400" b="1" dirty="0">
                <a:solidFill>
                  <a:srgbClr val="000000"/>
                </a:solidFill>
                <a:latin typeface="Arial" panose="020B0604020202020204" pitchFamily="34" charset="0"/>
                <a:cs typeface="Arial" panose="020B0604020202020204" pitchFamily="34" charset="0"/>
              </a:rPr>
              <a:t>Cognitive: </a:t>
            </a:r>
            <a:r>
              <a:rPr lang="en-US" sz="2400" dirty="0">
                <a:solidFill>
                  <a:srgbClr val="000000"/>
                </a:solidFill>
                <a:latin typeface="Arial" panose="020B0604020202020204" pitchFamily="34" charset="0"/>
                <a:cs typeface="Arial" panose="020B0604020202020204" pitchFamily="34" charset="0"/>
              </a:rPr>
              <a:t>problems with attention, concentration, new learning, memory, speed of mental processing, planning, reasoning, judgment, executive control, self-awareness, language, and abstract thinking. </a:t>
            </a:r>
            <a:endParaRPr lang="en-US" sz="2400" b="1" dirty="0">
              <a:solidFill>
                <a:srgbClr val="000000"/>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2400" b="1" dirty="0">
                <a:solidFill>
                  <a:srgbClr val="000000"/>
                </a:solidFill>
                <a:latin typeface="Arial" panose="020B0604020202020204" pitchFamily="34" charset="0"/>
                <a:cs typeface="Arial" panose="020B0604020202020204" pitchFamily="34" charset="0"/>
              </a:rPr>
              <a:t>Emotional/Behavioral</a:t>
            </a:r>
            <a:r>
              <a:rPr lang="en-US" sz="2400" dirty="0">
                <a:solidFill>
                  <a:srgbClr val="000000"/>
                </a:solidFill>
                <a:latin typeface="Arial" panose="020B0604020202020204" pitchFamily="34" charset="0"/>
                <a:cs typeface="Arial" panose="020B0604020202020204" pitchFamily="34" charset="0"/>
              </a:rPr>
              <a:t>: depression, anxiety, agitation, irritability, impulsivity, and aggression. </a:t>
            </a:r>
          </a:p>
          <a:p>
            <a:pPr marR="820"/>
            <a:endParaRPr lang="en-US" sz="2400" b="1" dirty="0">
              <a:solidFill>
                <a:srgbClr val="000000"/>
              </a:solidFill>
              <a:latin typeface="Eurostile"/>
            </a:endParaRPr>
          </a:p>
          <a:p>
            <a:pPr marR="820"/>
            <a:endParaRPr lang="en-US" b="1" dirty="0">
              <a:solidFill>
                <a:srgbClr val="000000"/>
              </a:solidFill>
              <a:latin typeface="Eurostile"/>
            </a:endParaRPr>
          </a:p>
          <a:p>
            <a:pPr marR="820"/>
            <a:endParaRPr lang="en-US" b="1" dirty="0">
              <a:solidFill>
                <a:srgbClr val="000000"/>
              </a:solidFill>
              <a:latin typeface="Eurostile"/>
            </a:endParaRPr>
          </a:p>
          <a:p>
            <a:pPr marR="820"/>
            <a:endParaRPr lang="en-US" b="1" dirty="0">
              <a:solidFill>
                <a:srgbClr val="000000"/>
              </a:solidFill>
              <a:latin typeface="Eurostile"/>
            </a:endParaRPr>
          </a:p>
          <a:p>
            <a:pPr marR="820"/>
            <a:r>
              <a:rPr lang="en-US" b="1" dirty="0">
                <a:solidFill>
                  <a:srgbClr val="000000"/>
                </a:solidFill>
                <a:latin typeface="Eurostile"/>
              </a:rPr>
              <a:t> </a:t>
            </a:r>
          </a:p>
        </p:txBody>
      </p:sp>
      <p:pic>
        <p:nvPicPr>
          <p:cNvPr id="8" name="Picture 7">
            <a:extLst>
              <a:ext uri="{FF2B5EF4-FFF2-40B4-BE49-F238E27FC236}">
                <a16:creationId xmlns:a16="http://schemas.microsoft.com/office/drawing/2014/main" id="{92676BA9-0E47-40EF-B141-C35A0A628A1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473897" y="79950"/>
            <a:ext cx="3480209" cy="2395622"/>
          </a:xfrm>
          <a:prstGeom prst="rect">
            <a:avLst/>
          </a:prstGeom>
        </p:spPr>
      </p:pic>
    </p:spTree>
    <p:extLst>
      <p:ext uri="{BB962C8B-B14F-4D97-AF65-F5344CB8AC3E}">
        <p14:creationId xmlns:p14="http://schemas.microsoft.com/office/powerpoint/2010/main" val="3094511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492" y="110933"/>
            <a:ext cx="7467600" cy="1143000"/>
          </a:xfrm>
        </p:spPr>
        <p:txBody>
          <a:bodyPr>
            <a:normAutofit/>
          </a:bodyPr>
          <a:lstStyle/>
          <a:p>
            <a:r>
              <a:rPr lang="en-US" sz="4400" dirty="0">
                <a:latin typeface="Arial" panose="020B0604020202020204" pitchFamily="34" charset="0"/>
                <a:cs typeface="Arial" panose="020B0604020202020204" pitchFamily="34" charset="0"/>
              </a:rPr>
              <a:t>Complications after TBI</a:t>
            </a:r>
          </a:p>
        </p:txBody>
      </p:sp>
      <p:sp>
        <p:nvSpPr>
          <p:cNvPr id="3" name="Content Placeholder 2"/>
          <p:cNvSpPr>
            <a:spLocks noGrp="1"/>
          </p:cNvSpPr>
          <p:nvPr>
            <p:ph idx="1"/>
          </p:nvPr>
        </p:nvSpPr>
        <p:spPr>
          <a:xfrm>
            <a:off x="838200" y="1364866"/>
            <a:ext cx="10515600" cy="4913271"/>
          </a:xfrm>
        </p:spPr>
        <p:txBody>
          <a:bodyPr>
            <a:normAutofit lnSpcReduction="10000"/>
          </a:bodyPr>
          <a:lstStyle/>
          <a:p>
            <a:endParaRPr lang="en-US" sz="3200" dirty="0"/>
          </a:p>
          <a:p>
            <a:r>
              <a:rPr lang="en-US" sz="3200" dirty="0"/>
              <a:t>Swelling/edema</a:t>
            </a:r>
          </a:p>
          <a:p>
            <a:r>
              <a:rPr lang="en-US" sz="3200" dirty="0"/>
              <a:t>Hypoxia/ischemia</a:t>
            </a:r>
          </a:p>
          <a:p>
            <a:r>
              <a:rPr lang="en-US" sz="3200" dirty="0"/>
              <a:t>Increased intracranial pressure</a:t>
            </a:r>
          </a:p>
          <a:p>
            <a:r>
              <a:rPr lang="en-US" sz="3200" dirty="0"/>
              <a:t>Obstructive hydrocephalus</a:t>
            </a:r>
          </a:p>
          <a:p>
            <a:r>
              <a:rPr lang="en-US" sz="3200" dirty="0"/>
              <a:t>Epilepsy (more common after penetrating injury)</a:t>
            </a:r>
          </a:p>
          <a:p>
            <a:r>
              <a:rPr lang="en-US" sz="3200" dirty="0"/>
              <a:t>Vascular changes</a:t>
            </a:r>
          </a:p>
          <a:p>
            <a:r>
              <a:rPr lang="en-US" sz="3200" dirty="0"/>
              <a:t>Meningitis</a:t>
            </a:r>
          </a:p>
          <a:p>
            <a:r>
              <a:rPr lang="en-US" sz="3200" dirty="0"/>
              <a:t>Metabolic/neurotransmitter changes</a:t>
            </a:r>
            <a:endParaRPr lang="en-US" dirty="0"/>
          </a:p>
        </p:txBody>
      </p:sp>
      <p:pic>
        <p:nvPicPr>
          <p:cNvPr id="5" name="Picture 4" descr="The Amazing Synchronicities of Postpartum Psychosi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4092" y="188301"/>
            <a:ext cx="3728811" cy="3633200"/>
          </a:xfrm>
          <a:prstGeom prst="rect">
            <a:avLst/>
          </a:prstGeom>
        </p:spPr>
      </p:pic>
    </p:spTree>
    <p:extLst>
      <p:ext uri="{BB962C8B-B14F-4D97-AF65-F5344CB8AC3E}">
        <p14:creationId xmlns:p14="http://schemas.microsoft.com/office/powerpoint/2010/main" val="2173720484"/>
      </p:ext>
    </p:extLst>
  </p:cSld>
  <p:clrMapOvr>
    <a:masterClrMapping/>
  </p:clrMapOvr>
</p:sld>
</file>

<file path=ppt/theme/theme1.xml><?xml version="1.0" encoding="utf-8"?>
<a:theme xmlns:a="http://schemas.openxmlformats.org/drawingml/2006/main" name="2_PPT_VHA_Template2">
  <a:themeElements>
    <a:clrScheme name="Custom 5">
      <a:dk1>
        <a:sysClr val="windowText" lastClr="000000"/>
      </a:dk1>
      <a:lt1>
        <a:sysClr val="window" lastClr="FFFFFF"/>
      </a:lt1>
      <a:dk2>
        <a:srgbClr val="FFFFFE"/>
      </a:dk2>
      <a:lt2>
        <a:srgbClr val="FFFFFE"/>
      </a:lt2>
      <a:accent1>
        <a:srgbClr val="0083BE"/>
      </a:accent1>
      <a:accent2>
        <a:srgbClr val="78BE20"/>
      </a:accent2>
      <a:accent3>
        <a:srgbClr val="C4262E"/>
      </a:accent3>
      <a:accent4>
        <a:srgbClr val="FF7F32"/>
      </a:accent4>
      <a:accent5>
        <a:srgbClr val="F3CF45"/>
      </a:accent5>
      <a:accent6>
        <a:srgbClr val="FFFFF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 slide template_JUN2016</Template>
  <TotalTime>1227</TotalTime>
  <Words>3001</Words>
  <Application>Microsoft Office PowerPoint</Application>
  <PresentationFormat>Widescreen</PresentationFormat>
  <Paragraphs>342</Paragraphs>
  <Slides>30</Slides>
  <Notes>25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40" baseType="lpstr">
      <vt:lpstr>MS PGothic</vt:lpstr>
      <vt:lpstr>Arial</vt:lpstr>
      <vt:lpstr>Calibri</vt:lpstr>
      <vt:lpstr>Eurostile</vt:lpstr>
      <vt:lpstr>Georgia</vt:lpstr>
      <vt:lpstr>Symbol</vt:lpstr>
      <vt:lpstr>Times New Roman</vt:lpstr>
      <vt:lpstr>Wingdings</vt:lpstr>
      <vt:lpstr>2_PPT_VHA_Template2</vt:lpstr>
      <vt:lpstr>Chart</vt:lpstr>
      <vt:lpstr>Traumatic Brain Injuries in Veterans</vt:lpstr>
      <vt:lpstr>Outline of Presentation</vt:lpstr>
      <vt:lpstr>TBI Criteria (DOD)</vt:lpstr>
      <vt:lpstr>PowerPoint Presentation</vt:lpstr>
      <vt:lpstr>PowerPoint Presentation</vt:lpstr>
      <vt:lpstr>PowerPoint Presentation</vt:lpstr>
      <vt:lpstr>Gradients of TBI Severity </vt:lpstr>
      <vt:lpstr>Sequelae of TBI</vt:lpstr>
      <vt:lpstr>Complications after TBI</vt:lpstr>
      <vt:lpstr>PowerPoint Presentation</vt:lpstr>
      <vt:lpstr>The Course of Recovery After TBI</vt:lpstr>
      <vt:lpstr>PowerPoint Presentation</vt:lpstr>
      <vt:lpstr>Summary of mild TBI Sequelae </vt:lpstr>
      <vt:lpstr>Mediating Influences</vt:lpstr>
      <vt:lpstr>Symptoms of PTSD &amp; TBI</vt:lpstr>
      <vt:lpstr>Polytrauma System of Care in the VA</vt:lpstr>
      <vt:lpstr>Polytrauma System of Care/TBI Screening</vt:lpstr>
      <vt:lpstr>PowerPoint Presentation</vt:lpstr>
      <vt:lpstr>VHA Polytrauma System of Care</vt:lpstr>
      <vt:lpstr>VHA: Polytrauma System of Care</vt:lpstr>
      <vt:lpstr>VHA Polytrauma System of Care</vt:lpstr>
      <vt:lpstr>VHA Polytrauma System of Care</vt:lpstr>
      <vt:lpstr>VHA: Polytrauma System of Care: Scope of Services</vt:lpstr>
      <vt:lpstr>VA Greater Los Angeles Healthcare System Polytrauma Network Site Team</vt:lpstr>
      <vt:lpstr>The Individualized Rehabilitation and Community Reintegration Plan of Care (IRCR)</vt:lpstr>
      <vt:lpstr>What Can We Do About It?</vt:lpstr>
      <vt:lpstr>Cognitive Rehabilitation</vt:lpstr>
      <vt:lpstr>Cognitive Rehabilitation  Techniques and Tools</vt:lpstr>
      <vt:lpstr>Resources on TBI</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TBI in Veterans</dc:title>
  <dc:creator>Kulick, Alexis D.</dc:creator>
  <cp:lastModifiedBy>Kulick, Alexis D.</cp:lastModifiedBy>
  <cp:revision>231</cp:revision>
  <dcterms:created xsi:type="dcterms:W3CDTF">2018-06-01T18:00:27Z</dcterms:created>
  <dcterms:modified xsi:type="dcterms:W3CDTF">2018-10-19T20:48:03Z</dcterms:modified>
</cp:coreProperties>
</file>